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handoutMasterIdLst>
    <p:handoutMasterId r:id="rId24"/>
  </p:handoutMasterIdLst>
  <p:sldIdLst>
    <p:sldId id="256" r:id="rId5"/>
    <p:sldId id="296" r:id="rId6"/>
    <p:sldId id="348" r:id="rId7"/>
    <p:sldId id="275" r:id="rId8"/>
    <p:sldId id="343" r:id="rId9"/>
    <p:sldId id="355" r:id="rId10"/>
    <p:sldId id="294" r:id="rId11"/>
    <p:sldId id="356" r:id="rId12"/>
    <p:sldId id="361" r:id="rId13"/>
    <p:sldId id="349" r:id="rId14"/>
    <p:sldId id="357" r:id="rId15"/>
    <p:sldId id="362" r:id="rId16"/>
    <p:sldId id="363" r:id="rId17"/>
    <p:sldId id="364" r:id="rId18"/>
    <p:sldId id="354" r:id="rId19"/>
    <p:sldId id="359" r:id="rId20"/>
    <p:sldId id="360" r:id="rId21"/>
    <p:sldId id="28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3"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3E5A"/>
    <a:srgbClr val="446992"/>
    <a:srgbClr val="AEC2D8"/>
    <a:srgbClr val="98432A"/>
    <a:srgbClr val="D84400"/>
    <a:srgbClr val="44678D"/>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86" d="100"/>
          <a:sy n="86" d="100"/>
        </p:scale>
        <p:origin x="562" y="72"/>
      </p:cViewPr>
      <p:guideLst>
        <p:guide orient="horz" pos="1536"/>
        <p:guide pos="313"/>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9/4/2025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jp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9/4/2025</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914374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B2203-9C49-8C11-F2C6-08DA998339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915D29-E637-64D8-5939-0FF64D9493A7}"/>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B82E9E00-FAAA-2903-0AC1-38F175CA9E6C}"/>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711EC5E-7B3D-1230-7577-D6701369754F}"/>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dirty="0"/>
          </a:p>
        </p:txBody>
      </p:sp>
    </p:spTree>
    <p:extLst>
      <p:ext uri="{BB962C8B-B14F-4D97-AF65-F5344CB8AC3E}">
        <p14:creationId xmlns:p14="http://schemas.microsoft.com/office/powerpoint/2010/main" val="24483760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799336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2AEE3-E09C-2191-F10A-105100F577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66C2F5-5F5D-1D74-7033-E45DD859BA79}"/>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A5A8C7B9-9D98-3E5A-4D1A-26B9DDEEE479}"/>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4EE49CE4-8B42-EB2C-912A-C17EE547D528}"/>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1934251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0E2168-C3B4-2311-529D-B564A22BF8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4C043E-9D6C-0F1A-AAF2-9274D9F8A8B4}"/>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40242F84-2C74-C70E-78AB-444D1ECB12C4}"/>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58B323FF-9784-AA4C-B9F2-7CE108C244A9}"/>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15</a:t>
            </a:fld>
            <a:endParaRPr lang="en-US" altLang="zh-CN" noProof="0" dirty="0"/>
          </a:p>
        </p:txBody>
      </p:sp>
    </p:spTree>
    <p:extLst>
      <p:ext uri="{BB962C8B-B14F-4D97-AF65-F5344CB8AC3E}">
        <p14:creationId xmlns:p14="http://schemas.microsoft.com/office/powerpoint/2010/main" val="3046138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18</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5" y="1986929"/>
            <a:ext cx="5257795"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4"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9"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9"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6"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userDrawn="1">
          <p15:clr>
            <a:srgbClr val="FBAE40"/>
          </p15:clr>
        </p15:guide>
        <p15:guide id="2" orient="horz" pos="52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8" y="2070608"/>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70" y="2073443"/>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80" y="2064523"/>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4" y="2068983"/>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3"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30"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7"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4"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901"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8"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5"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42"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9" y="4416568"/>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6"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5"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9"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3"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7"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8" y="2073442"/>
            <a:ext cx="1621033"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199"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4" y="2929823"/>
            <a:ext cx="1867187"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7"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5" y="2929825"/>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199"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5" y="2067146"/>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11"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6"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8"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71"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31"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82" y="1677475"/>
            <a:ext cx="2373548"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3" y="2258376"/>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1" y="3610854"/>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7" y="429086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9" y="361339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4" y="225130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7" y="1565771"/>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4" y="2247823"/>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3" y="361339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20" y="2962784"/>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4" y="3612210"/>
            <a:ext cx="204313"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8" y="3865006"/>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8" y="4447082"/>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5" y="2355646"/>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5" y="2937722"/>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1" y="4469084"/>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1" y="5051160"/>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2" y="4469084"/>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2" y="5051160"/>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9" y="2355646"/>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9" y="2937722"/>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377"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5"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3" y="491103"/>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7" y="4057907"/>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1"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9"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9" y="4246519"/>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1"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6" y="1690880"/>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9"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9" y="4246519"/>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2" y="2860788"/>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7" y="5253273"/>
            <a:ext cx="1710764"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10" y="1025239"/>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10" y="1469069"/>
            <a:ext cx="5162709" cy="1506166"/>
          </a:xfrm>
          <a:prstGeom prst="rect">
            <a:avLst/>
          </a:prstGeom>
        </p:spPr>
        <p:txBody>
          <a:bodyPr>
            <a:noAutofit/>
          </a:bodyPr>
          <a:lstStyle>
            <a:lvl1pPr marL="228594" indent="-228594"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10" y="2984688"/>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8" y="4597475"/>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10" y="3419687"/>
            <a:ext cx="5162709" cy="1177789"/>
          </a:xfrm>
          <a:prstGeom prst="rect">
            <a:avLst/>
          </a:prstGeom>
        </p:spPr>
        <p:txBody>
          <a:bodyPr>
            <a:noAutofit/>
          </a:bodyPr>
          <a:lstStyle>
            <a:lvl1pPr marL="228594" indent="-228594"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10" y="5041922"/>
            <a:ext cx="5162709" cy="1635938"/>
          </a:xfrm>
          <a:prstGeom prst="rect">
            <a:avLst/>
          </a:prstGeom>
        </p:spPr>
        <p:txBody>
          <a:bodyPr>
            <a:noAutofit/>
          </a:bodyPr>
          <a:lstStyle>
            <a:lvl1pPr marL="228594" indent="-228594"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3" y="4699056"/>
            <a:ext cx="668815"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7" y="707106"/>
            <a:ext cx="3994172"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3" y="1141669"/>
            <a:ext cx="507779" cy="565882"/>
          </a:xfrm>
        </p:spPr>
        <p:txBody>
          <a:bodyPr lIns="0" rIns="0"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6" y="3105650"/>
            <a:ext cx="536271" cy="565882"/>
          </a:xfrm>
        </p:spPr>
        <p:txBody>
          <a:bodyPr lIns="0" rIns="0"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70" y="4716041"/>
            <a:ext cx="536271" cy="565882"/>
          </a:xfrm>
        </p:spPr>
        <p:txBody>
          <a:bodyPr lIns="0" rIns="0"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60"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9" y="3253120"/>
            <a:ext cx="4959823"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8"/>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8"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30" y="2497491"/>
            <a:ext cx="9823999"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3" y="12438"/>
            <a:ext cx="1455523"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7" y="450004"/>
            <a:ext cx="1455523"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9" y="1136470"/>
            <a:ext cx="1455523"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69" y="1812437"/>
            <a:ext cx="1455523"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3" y="4582171"/>
            <a:ext cx="1455523"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3" y="5952139"/>
            <a:ext cx="1455523"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7" y="5245443"/>
            <a:ext cx="1455523"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5" y="3880620"/>
            <a:ext cx="1455523"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6"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5" y="3182793"/>
            <a:ext cx="1455523"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40"/>
            <a:ext cx="1455523"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1" y="2493385"/>
            <a:ext cx="1465840" cy="1289394"/>
          </a:xfrm>
          <a:prstGeom prst="hexagon">
            <a:avLst>
              <a:gd name="adj" fmla="val 28349"/>
              <a:gd name="vf" fmla="val 115470"/>
            </a:avLst>
          </a:prstGeom>
          <a:ln>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600" y="3194928"/>
            <a:ext cx="1465840" cy="1289394"/>
          </a:xfrm>
          <a:prstGeom prst="hexagon">
            <a:avLst>
              <a:gd name="adj" fmla="val 28349"/>
              <a:gd name="vf" fmla="val 115470"/>
            </a:avLst>
          </a:prstGeom>
          <a:ln w="12700">
            <a:noFill/>
          </a:ln>
        </p:spPr>
        <p:txBody>
          <a:bodyP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1" y="3093993"/>
            <a:ext cx="3034147"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40"/>
            <a:ext cx="505569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9"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4456-BEA8-14BD-6003-02F50AC41D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0462A7-D452-6A13-6274-29994465EFC9}"/>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612526-1EEB-3540-D173-AEDD77A525C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ACD1253-220F-E1C7-BE0F-14FE1932915E}"/>
              </a:ext>
            </a:extLst>
          </p:cNvPr>
          <p:cNvSpPr>
            <a:spLocks noGrp="1"/>
          </p:cNvSpPr>
          <p:nvPr>
            <p:ph type="ftr" sz="quarter" idx="11"/>
          </p:nvPr>
        </p:nvSpPr>
        <p:spPr/>
        <p:txBody>
          <a:bodyPr/>
          <a:lstStyle/>
          <a:p>
            <a:r>
              <a:rPr lang="en-US"/>
              <a:t>Presentation title</a:t>
            </a:r>
          </a:p>
        </p:txBody>
      </p:sp>
      <p:sp>
        <p:nvSpPr>
          <p:cNvPr id="6" name="Slide Number Placeholder 5">
            <a:extLst>
              <a:ext uri="{FF2B5EF4-FFF2-40B4-BE49-F238E27FC236}">
                <a16:creationId xmlns:a16="http://schemas.microsoft.com/office/drawing/2014/main" id="{5BF56B1A-C368-B68F-55B1-3C97093CDF05}"/>
              </a:ext>
            </a:extLst>
          </p:cNvPr>
          <p:cNvSpPr>
            <a:spLocks noGrp="1"/>
          </p:cNvSpPr>
          <p:nvPr>
            <p:ph type="sldNum" sz="quarter" idx="12"/>
          </p:nvPr>
        </p:nvSpPr>
        <p:spPr/>
        <p:txBody>
          <a:bodyPr/>
          <a:lstStyle/>
          <a:p>
            <a:fld id="{D5F9BE7B-8C6A-4521-AC0D-F4FAD6600991}" type="slidenum">
              <a:rPr lang="en-US" smtClean="0"/>
              <a:t>‹#›</a:t>
            </a:fld>
            <a:endParaRPr lang="en-US"/>
          </a:p>
        </p:txBody>
      </p:sp>
    </p:spTree>
    <p:extLst>
      <p:ext uri="{BB962C8B-B14F-4D97-AF65-F5344CB8AC3E}">
        <p14:creationId xmlns:p14="http://schemas.microsoft.com/office/powerpoint/2010/main" val="1586115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4"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6" y="525297"/>
            <a:ext cx="1913129"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4" y="496112"/>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9" y="2310318"/>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4" y="4095337"/>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7" y="2310317"/>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9" y="1076243"/>
            <a:ext cx="1913129"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3" y="1076241"/>
            <a:ext cx="1904891"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51" y="2844725"/>
            <a:ext cx="1914693"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3" y="2826795"/>
            <a:ext cx="1913129"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7" y="4631273"/>
            <a:ext cx="1913129"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3" y="606177"/>
            <a:ext cx="1913129"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1" y="505840"/>
            <a:ext cx="1731523"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100" y="2436654"/>
            <a:ext cx="698021"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1" y="4114796"/>
            <a:ext cx="1731523"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40" y="2290861"/>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4" y="4056426"/>
            <a:ext cx="1913129"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5" y="6217923"/>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3"/>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userDrawn="1">
          <p15:clr>
            <a:srgbClr val="FBAE40"/>
          </p15:clr>
        </p15:guide>
        <p15:guide id="2" pos="505"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3" y="2096894"/>
            <a:ext cx="5117163"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7"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3"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377"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1" y="2016582"/>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4"/>
            <a:ext cx="3593592" cy="2880361"/>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7" y="2911782"/>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1" y="555648"/>
            <a:ext cx="5045663"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31"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30" y="1622512"/>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9"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5" y="5146149"/>
            <a:ext cx="1667227"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3"/>
            <a:ext cx="748555"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80" y="1856195"/>
            <a:ext cx="4518123"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6000"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60"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33" y="1436914"/>
            <a:ext cx="2857004"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4"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6"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9" y="2560355"/>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6" y="476429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4" y="5295183"/>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7" y="1840733"/>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3" y="4045835"/>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2" y="4576726"/>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2" y="2560355"/>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4" y="476429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2" y="5295183"/>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30" y="1836333"/>
            <a:ext cx="2368060" cy="2102177"/>
          </a:xfrm>
          <a:prstGeom prst="hexagon">
            <a:avLst>
              <a:gd name="adj" fmla="val 28349"/>
              <a:gd name="vf" fmla="val 115470"/>
            </a:avLst>
          </a:prstGeom>
          <a:ln>
            <a:noFill/>
          </a:ln>
        </p:spPr>
        <p:txBody>
          <a:bodyPr anchor="ctr">
            <a:noAutofit/>
          </a:bodyPr>
          <a:lstStyle>
            <a:lvl1pPr marL="0" indent="0" algn="l">
              <a:buFontTx/>
              <a:buNone/>
              <a:defRPr sz="1051">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2" y="4045835"/>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2" y="4576726"/>
            <a:ext cx="2098037"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7"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09" y="522518"/>
            <a:ext cx="2289843"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4"/>
            <a:ext cx="2289843"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7"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93" y="642670"/>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2" y="1165884"/>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3" y="2105171"/>
            <a:ext cx="2193020"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5" y="2739724"/>
            <a:ext cx="2193020"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7"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3"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1" y="2746410"/>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3" y="377551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2" y="4312080"/>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7"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93" y="377551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2" y="4312080"/>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3" y="5369452"/>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2" y="5901597"/>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7"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4" y="5369452"/>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2" y="5901597"/>
            <a:ext cx="2098037"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377"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3"/>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3"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3" y="365127"/>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5" y="6217923"/>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 id="2147483669" r:id="rId17"/>
  </p:sldLayoutIdLst>
  <p:hf hdr="0" ftr="0" dt="0"/>
  <p:txStyles>
    <p:titleStyle>
      <a:lvl1pPr algn="l" defTabSz="914377"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1" userDrawn="1">
          <p15:clr>
            <a:srgbClr val="F26B43"/>
          </p15:clr>
        </p15:guide>
        <p15:guide id="4" pos="1657" userDrawn="1">
          <p15:clr>
            <a:srgbClr val="F26B43"/>
          </p15:clr>
        </p15:guide>
        <p15:guide id="5" pos="520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5.jpe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uk.wikipedia.org/wiki/React" TargetMode="External"/><Relationship Id="rId7" Type="http://schemas.openxmlformats.org/officeDocument/2006/relationships/hyperlink" Target="https://blog.keliweb.it/2018/05/node-js-hosting/" TargetMode="External"/><Relationship Id="rId2" Type="http://schemas.openxmlformats.org/officeDocument/2006/relationships/image" Target="../media/image3.png"/><Relationship Id="rId1" Type="http://schemas.openxmlformats.org/officeDocument/2006/relationships/slideLayout" Target="../slideLayouts/slideLayout17.xml"/><Relationship Id="rId6" Type="http://schemas.openxmlformats.org/officeDocument/2006/relationships/image" Target="../media/image5.jpg"/><Relationship Id="rId5" Type="http://schemas.openxmlformats.org/officeDocument/2006/relationships/hyperlink" Target="https://ugeek.github.io/blog/post/2019-07-26-actualizaci%C3%B3n-autom%C3%A1tica-de-tus-dockers.html"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4.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DB8CFF3-B227-E876-FD8C-7BFDA55DDD06}"/>
              </a:ext>
            </a:extLst>
          </p:cNvPr>
          <p:cNvSpPr>
            <a:spLocks noGrp="1"/>
          </p:cNvSpPr>
          <p:nvPr>
            <p:ph type="ctrTitle"/>
          </p:nvPr>
        </p:nvSpPr>
        <p:spPr>
          <a:xfrm>
            <a:off x="1463488" y="457200"/>
            <a:ext cx="9144000" cy="840443"/>
          </a:xfrm>
        </p:spPr>
        <p:txBody>
          <a:bodyPr>
            <a:normAutofit/>
          </a:bodyPr>
          <a:lstStyle/>
          <a:p>
            <a:r>
              <a:rPr lang="en-US" sz="1600">
                <a:latin typeface="Roboto" panose="02000000000000000000" pitchFamily="2" charset="0"/>
                <a:ea typeface="Roboto" panose="02000000000000000000" pitchFamily="2" charset="0"/>
              </a:rPr>
              <a:t>KHÓA LUẬN TỐT NGHIỆP NGÀNH CÔNG NGHỆ THÔNG TIN</a:t>
            </a:r>
          </a:p>
        </p:txBody>
      </p:sp>
      <p:sp>
        <p:nvSpPr>
          <p:cNvPr id="3" name="Tiêu đề phụ 2">
            <a:extLst>
              <a:ext uri="{FF2B5EF4-FFF2-40B4-BE49-F238E27FC236}">
                <a16:creationId xmlns:a16="http://schemas.microsoft.com/office/drawing/2014/main" id="{3F9235B5-4F7F-1AA1-BCAB-1A7ADA5F04DE}"/>
              </a:ext>
            </a:extLst>
          </p:cNvPr>
          <p:cNvSpPr>
            <a:spLocks noGrp="1"/>
          </p:cNvSpPr>
          <p:nvPr>
            <p:ph type="subTitle" idx="1"/>
          </p:nvPr>
        </p:nvSpPr>
        <p:spPr>
          <a:xfrm>
            <a:off x="1833324" y="3070186"/>
            <a:ext cx="8525351" cy="1145624"/>
          </a:xfrm>
        </p:spPr>
        <p:txBody>
          <a:bodyPr>
            <a:normAutofit/>
          </a:bodyPr>
          <a:lstStyle/>
          <a:p>
            <a:r>
              <a:rPr lang="en-US" sz="3500" b="1">
                <a:solidFill>
                  <a:srgbClr val="000000"/>
                </a:solidFill>
                <a:latin typeface="Roboto" panose="02000000000000000000" pitchFamily="2" charset="0"/>
                <a:ea typeface="Roboto" panose="02000000000000000000" pitchFamily="2" charset="0"/>
                <a:cs typeface="Roboto" panose="02000000000000000000" pitchFamily="2" charset="0"/>
              </a:rPr>
              <a:t>XÂY DỰNG WEBSITE BÁN ĐỒ CÔNG NGHỆ</a:t>
            </a:r>
            <a:endParaRPr lang="vi-VN" sz="3500" dirty="0">
              <a:latin typeface="Roboto" panose="02000000000000000000" pitchFamily="2" charset="0"/>
              <a:ea typeface="Roboto" panose="02000000000000000000" pitchFamily="2" charset="0"/>
              <a:cs typeface="Roboto" panose="02000000000000000000" pitchFamily="2" charset="0"/>
            </a:endParaRPr>
          </a:p>
        </p:txBody>
      </p:sp>
      <p:sp>
        <p:nvSpPr>
          <p:cNvPr id="6" name="Hộp Văn bản 5">
            <a:extLst>
              <a:ext uri="{FF2B5EF4-FFF2-40B4-BE49-F238E27FC236}">
                <a16:creationId xmlns:a16="http://schemas.microsoft.com/office/drawing/2014/main" id="{54CE5BFB-CC36-DD10-06A0-9DB3689EE244}"/>
              </a:ext>
            </a:extLst>
          </p:cNvPr>
          <p:cNvSpPr txBox="1"/>
          <p:nvPr/>
        </p:nvSpPr>
        <p:spPr>
          <a:xfrm>
            <a:off x="4508865" y="5571592"/>
            <a:ext cx="3174267" cy="646331"/>
          </a:xfrm>
          <a:prstGeom prst="rect">
            <a:avLst/>
          </a:prstGeom>
          <a:noFill/>
        </p:spPr>
        <p:txBody>
          <a:bodyPr wrap="none" rtlCol="0">
            <a:spAutoFit/>
          </a:bodyPr>
          <a:lstStyle/>
          <a:p>
            <a:r>
              <a:rPr lang="en-US" b="1">
                <a:latin typeface="Roboto" panose="02000000000000000000" pitchFamily="2" charset="0"/>
                <a:ea typeface="Roboto" panose="02000000000000000000" pitchFamily="2" charset="0"/>
              </a:rPr>
              <a:t>Vĩnh Long, tháng 9 năm 2025</a:t>
            </a:r>
            <a:endParaRPr lang="vi-VN">
              <a:latin typeface="Roboto" panose="02000000000000000000" pitchFamily="2" charset="0"/>
              <a:ea typeface="Roboto" panose="02000000000000000000" pitchFamily="2" charset="0"/>
            </a:endParaRPr>
          </a:p>
          <a:p>
            <a:endParaRPr lang="vi-VN">
              <a:latin typeface="Roboto" panose="02000000000000000000" pitchFamily="2" charset="0"/>
              <a:ea typeface="Roboto" panose="02000000000000000000" pitchFamily="2" charset="0"/>
            </a:endParaRPr>
          </a:p>
        </p:txBody>
      </p:sp>
      <p:pic>
        <p:nvPicPr>
          <p:cNvPr id="1026" name="Picture 2">
            <a:extLst>
              <a:ext uri="{FF2B5EF4-FFF2-40B4-BE49-F238E27FC236}">
                <a16:creationId xmlns:a16="http://schemas.microsoft.com/office/drawing/2014/main" id="{16177426-8579-4FE0-9446-59AD976515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8798" y="171440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Slide Number Placeholder 6">
            <a:extLst>
              <a:ext uri="{FF2B5EF4-FFF2-40B4-BE49-F238E27FC236}">
                <a16:creationId xmlns:a16="http://schemas.microsoft.com/office/drawing/2014/main" id="{24FB4693-BBFF-A64A-8D64-7A261A98B970}"/>
              </a:ext>
            </a:extLst>
          </p:cNvPr>
          <p:cNvSpPr>
            <a:spLocks noGrp="1"/>
          </p:cNvSpPr>
          <p:nvPr>
            <p:ph type="sldNum" sz="quarter" idx="12"/>
          </p:nvPr>
        </p:nvSpPr>
        <p:spPr/>
        <p:txBody>
          <a:bodyPr/>
          <a:lstStyle/>
          <a:p>
            <a:fld id="{E4B5E362-469B-43B9-A133-178F0BAD0EDC}" type="slidenum">
              <a:rPr lang="vi-VN" smtClean="0">
                <a:latin typeface="Roboto" panose="02000000000000000000" pitchFamily="2" charset="0"/>
                <a:ea typeface="Roboto" panose="02000000000000000000" pitchFamily="2" charset="0"/>
              </a:rPr>
              <a:t>1</a:t>
            </a:fld>
            <a:endParaRPr lang="vi-VN">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69786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261671-C57D-7AFE-B96D-F8766E3E66D1}"/>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BD761604-8FC3-573E-EC3E-765D158D248F}"/>
              </a:ext>
            </a:extLst>
          </p:cNvPr>
          <p:cNvSpPr>
            <a:spLocks noGrp="1"/>
          </p:cNvSpPr>
          <p:nvPr>
            <p:ph type="title"/>
          </p:nvPr>
        </p:nvSpPr>
        <p:spPr>
          <a:xfrm>
            <a:off x="6095999" y="3101681"/>
            <a:ext cx="5556763" cy="654643"/>
          </a:xfrm>
        </p:spPr>
        <p:txBody>
          <a:bodyPr/>
          <a:lstStyle/>
          <a:p>
            <a:r>
              <a:rPr lang="en-US" sz="3500">
                <a:latin typeface="Roboto" panose="02000000000000000000" pitchFamily="2" charset="0"/>
                <a:ea typeface="Roboto" panose="02000000000000000000" pitchFamily="2" charset="0"/>
                <a:cs typeface="Roboto" panose="02000000000000000000" pitchFamily="2" charset="0"/>
              </a:rPr>
              <a:t>3. XÂY DỰNG WEBSITE</a:t>
            </a:r>
            <a:endParaRPr lang="en-US" sz="3500" dirty="0">
              <a:latin typeface="Roboto" panose="02000000000000000000" pitchFamily="2" charset="0"/>
              <a:ea typeface="Roboto" panose="02000000000000000000" pitchFamily="2" charset="0"/>
              <a:cs typeface="Roboto" panose="02000000000000000000" pitchFamily="2" charset="0"/>
            </a:endParaRPr>
          </a:p>
        </p:txBody>
      </p:sp>
      <p:sp>
        <p:nvSpPr>
          <p:cNvPr id="5" name="Slide Number Placeholder 4">
            <a:extLst>
              <a:ext uri="{FF2B5EF4-FFF2-40B4-BE49-F238E27FC236}">
                <a16:creationId xmlns:a16="http://schemas.microsoft.com/office/drawing/2014/main" id="{E8F38F8D-5438-F5B7-1F5A-A1D6958A039B}"/>
              </a:ext>
            </a:extLst>
          </p:cNvPr>
          <p:cNvSpPr>
            <a:spLocks noGrp="1"/>
          </p:cNvSpPr>
          <p:nvPr>
            <p:ph type="sldNum" sz="quarter" idx="31"/>
          </p:nvPr>
        </p:nvSpPr>
        <p:spPr/>
        <p:txBody>
          <a:bodyPr/>
          <a:lstStyle/>
          <a:p>
            <a:fld id="{47FEACEE-25B4-4A2D-B147-27296E36371D}" type="slidenum">
              <a:rPr lang="en-US" altLang="zh-CN" noProof="0" smtClean="0">
                <a:latin typeface="Roboto" panose="02000000000000000000" pitchFamily="2" charset="0"/>
                <a:ea typeface="Roboto" panose="02000000000000000000" pitchFamily="2" charset="0"/>
                <a:cs typeface="Roboto" panose="02000000000000000000" pitchFamily="2" charset="0"/>
              </a:rPr>
              <a:pPr/>
              <a:t>10</a:t>
            </a:fld>
            <a:endParaRPr lang="en-US" altLang="zh-CN" noProof="0"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862793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48E20CD-B8F8-495D-AEAE-FB7CF2062652}"/>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1" y="1000937"/>
            <a:ext cx="1628091"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Trang Chủ</a:t>
            </a:r>
          </a:p>
        </p:txBody>
      </p:sp>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11</a:t>
            </a:fld>
            <a:endParaRPr lang="en-US" altLang="zh-CN" dirty="0"/>
          </a:p>
        </p:txBody>
      </p:sp>
    </p:spTree>
    <p:extLst>
      <p:ext uri="{BB962C8B-B14F-4D97-AF65-F5344CB8AC3E}">
        <p14:creationId xmlns:p14="http://schemas.microsoft.com/office/powerpoint/2010/main" val="2684215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AA088D-56ED-4662-884B-E7D9BD00211E}"/>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9685539" y="4844968"/>
            <a:ext cx="2178508"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Trang Tìm kiếm</a:t>
            </a:r>
          </a:p>
        </p:txBody>
      </p:sp>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12</a:t>
            </a:fld>
            <a:endParaRPr lang="en-US" altLang="zh-CN" dirty="0"/>
          </a:p>
        </p:txBody>
      </p:sp>
    </p:spTree>
    <p:extLst>
      <p:ext uri="{BB962C8B-B14F-4D97-AF65-F5344CB8AC3E}">
        <p14:creationId xmlns:p14="http://schemas.microsoft.com/office/powerpoint/2010/main" val="1421793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13</a:t>
            </a:fld>
            <a:endParaRPr lang="en-US" altLang="zh-CN" dirty="0"/>
          </a:p>
        </p:txBody>
      </p:sp>
      <p:pic>
        <p:nvPicPr>
          <p:cNvPr id="5" name="Picture 4">
            <a:extLst>
              <a:ext uri="{FF2B5EF4-FFF2-40B4-BE49-F238E27FC236}">
                <a16:creationId xmlns:a16="http://schemas.microsoft.com/office/drawing/2014/main" id="{79E0EF0D-5AFE-42F1-AEC3-D0C4ED96B079}"/>
              </a:ext>
            </a:extLst>
          </p:cNvPr>
          <p:cNvPicPr>
            <a:picLocks noChangeAspect="1"/>
          </p:cNvPicPr>
          <p:nvPr/>
        </p:nvPicPr>
        <p:blipFill>
          <a:blip r:embed="rId2"/>
          <a:stretch>
            <a:fillRect/>
          </a:stretch>
        </p:blipFill>
        <p:spPr>
          <a:xfrm>
            <a:off x="-186431" y="28852"/>
            <a:ext cx="9222566" cy="6858000"/>
          </a:xfrm>
          <a:prstGeom prst="rect">
            <a:avLst/>
          </a:prstGeom>
        </p:spPr>
      </p:pic>
      <p:pic>
        <p:nvPicPr>
          <p:cNvPr id="6" name="Picture 5">
            <a:extLst>
              <a:ext uri="{FF2B5EF4-FFF2-40B4-BE49-F238E27FC236}">
                <a16:creationId xmlns:a16="http://schemas.microsoft.com/office/drawing/2014/main" id="{DD633D7D-2962-47A9-99E2-73A4B575590B}"/>
              </a:ext>
            </a:extLst>
          </p:cNvPr>
          <p:cNvPicPr>
            <a:picLocks noChangeAspect="1"/>
          </p:cNvPicPr>
          <p:nvPr/>
        </p:nvPicPr>
        <p:blipFill>
          <a:blip r:embed="rId3"/>
          <a:stretch>
            <a:fillRect/>
          </a:stretch>
        </p:blipFill>
        <p:spPr>
          <a:xfrm>
            <a:off x="8711923" y="201946"/>
            <a:ext cx="3480077" cy="6858000"/>
          </a:xfrm>
          <a:prstGeom prst="rect">
            <a:avLst/>
          </a:prstGeom>
        </p:spPr>
      </p:pic>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106532" y="6360255"/>
            <a:ext cx="4651899"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Đăng nhập GG/ CapCha/ChatBot</a:t>
            </a:r>
          </a:p>
        </p:txBody>
      </p:sp>
    </p:spTree>
    <p:extLst>
      <p:ext uri="{BB962C8B-B14F-4D97-AF65-F5344CB8AC3E}">
        <p14:creationId xmlns:p14="http://schemas.microsoft.com/office/powerpoint/2010/main" val="4012168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21FABC-C834-403C-A100-0A1D99AE136D}"/>
              </a:ext>
            </a:extLst>
          </p:cNvPr>
          <p:cNvPicPr>
            <a:picLocks noChangeAspect="1"/>
          </p:cNvPicPr>
          <p:nvPr/>
        </p:nvPicPr>
        <p:blipFill>
          <a:blip r:embed="rId2"/>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E7E9ACBD-1418-9251-4FDC-0671457F3611}"/>
              </a:ext>
            </a:extLst>
          </p:cNvPr>
          <p:cNvSpPr>
            <a:spLocks noGrp="1"/>
          </p:cNvSpPr>
          <p:nvPr>
            <p:ph type="sldNum" sz="quarter" idx="29"/>
          </p:nvPr>
        </p:nvSpPr>
        <p:spPr/>
        <p:txBody>
          <a:bodyPr/>
          <a:lstStyle/>
          <a:p>
            <a:fld id="{47FEACEE-25B4-4A2D-B147-27296E36371D}" type="slidenum">
              <a:rPr lang="en-US" altLang="zh-CN" smtClean="0"/>
              <a:pPr/>
              <a:t>14</a:t>
            </a:fld>
            <a:endParaRPr lang="en-US" altLang="zh-CN" dirty="0"/>
          </a:p>
        </p:txBody>
      </p:sp>
      <p:sp>
        <p:nvSpPr>
          <p:cNvPr id="2" name="Title 1">
            <a:extLst>
              <a:ext uri="{FF2B5EF4-FFF2-40B4-BE49-F238E27FC236}">
                <a16:creationId xmlns:a16="http://schemas.microsoft.com/office/drawing/2014/main" id="{52523E7E-A13B-F071-EADD-F41E757FBE07}"/>
              </a:ext>
            </a:extLst>
          </p:cNvPr>
          <p:cNvSpPr>
            <a:spLocks noGrp="1"/>
          </p:cNvSpPr>
          <p:nvPr>
            <p:ph type="title"/>
          </p:nvPr>
        </p:nvSpPr>
        <p:spPr>
          <a:xfrm>
            <a:off x="0" y="5991722"/>
            <a:ext cx="2219417" cy="408763"/>
          </a:xfrm>
        </p:spPr>
        <p:txBody>
          <a:bodyPr/>
          <a:lstStyle/>
          <a:p>
            <a:r>
              <a:rPr lang="en-US" sz="2200">
                <a:solidFill>
                  <a:schemeClr val="bg1"/>
                </a:solidFill>
                <a:latin typeface="Roboto" panose="02000000000000000000" pitchFamily="2" charset="0"/>
                <a:ea typeface="Roboto" panose="02000000000000000000" pitchFamily="2" charset="0"/>
                <a:cs typeface="Roboto" panose="02000000000000000000" pitchFamily="2" charset="0"/>
              </a:rPr>
              <a:t>Trang thống kê</a:t>
            </a:r>
          </a:p>
        </p:txBody>
      </p:sp>
    </p:spTree>
    <p:extLst>
      <p:ext uri="{BB962C8B-B14F-4D97-AF65-F5344CB8AC3E}">
        <p14:creationId xmlns:p14="http://schemas.microsoft.com/office/powerpoint/2010/main" val="758105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80DBF5-AEB8-8130-B590-97D090C33BE4}"/>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542F9600-8522-4ED5-88CE-12237C630CDF}"/>
              </a:ext>
            </a:extLst>
          </p:cNvPr>
          <p:cNvSpPr>
            <a:spLocks noGrp="1"/>
          </p:cNvSpPr>
          <p:nvPr>
            <p:ph type="title"/>
          </p:nvPr>
        </p:nvSpPr>
        <p:spPr>
          <a:xfrm>
            <a:off x="6096003" y="3092980"/>
            <a:ext cx="5844989" cy="672045"/>
          </a:xfrm>
        </p:spPr>
        <p:txBody>
          <a:bodyPr/>
          <a:lstStyle/>
          <a:p>
            <a:r>
              <a:rPr lang="en-US" sz="3500">
                <a:latin typeface="Posterama Text Black (Headings)"/>
              </a:rPr>
              <a:t>4. KẾT LUẬN VÀ PHÁT TRIỂN</a:t>
            </a:r>
            <a:endParaRPr lang="en-US" sz="3500" dirty="0">
              <a:latin typeface="Posterama Text Black (Headings)"/>
            </a:endParaRPr>
          </a:p>
        </p:txBody>
      </p:sp>
      <p:sp>
        <p:nvSpPr>
          <p:cNvPr id="5" name="Slide Number Placeholder 4">
            <a:extLst>
              <a:ext uri="{FF2B5EF4-FFF2-40B4-BE49-F238E27FC236}">
                <a16:creationId xmlns:a16="http://schemas.microsoft.com/office/drawing/2014/main" id="{4EFEFBC4-6010-CB6F-95AC-F1771A2DC5B5}"/>
              </a:ext>
            </a:extLst>
          </p:cNvPr>
          <p:cNvSpPr>
            <a:spLocks noGrp="1"/>
          </p:cNvSpPr>
          <p:nvPr>
            <p:ph type="sldNum" sz="quarter" idx="31"/>
          </p:nvPr>
        </p:nvSpPr>
        <p:spPr/>
        <p:txBody>
          <a:bodyPr/>
          <a:lstStyle/>
          <a:p>
            <a:fld id="{47FEACEE-25B4-4A2D-B147-27296E36371D}" type="slidenum">
              <a:rPr lang="en-US" altLang="zh-CN" noProof="0" smtClean="0"/>
              <a:pPr/>
              <a:t>15</a:t>
            </a:fld>
            <a:endParaRPr lang="en-US" altLang="zh-CN" noProof="0" dirty="0"/>
          </a:p>
        </p:txBody>
      </p:sp>
    </p:spTree>
    <p:extLst>
      <p:ext uri="{BB962C8B-B14F-4D97-AF65-F5344CB8AC3E}">
        <p14:creationId xmlns:p14="http://schemas.microsoft.com/office/powerpoint/2010/main" val="582695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0D73C19-9A16-98CD-AB49-1F6761088D09}"/>
              </a:ext>
            </a:extLst>
          </p:cNvPr>
          <p:cNvSpPr>
            <a:spLocks noGrp="1"/>
          </p:cNvSpPr>
          <p:nvPr>
            <p:ph type="body" sz="quarter" idx="27"/>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Kết Luận</a:t>
            </a:r>
          </a:p>
        </p:txBody>
      </p:sp>
      <p:sp>
        <p:nvSpPr>
          <p:cNvPr id="3" name="Text Placeholder 2">
            <a:extLst>
              <a:ext uri="{FF2B5EF4-FFF2-40B4-BE49-F238E27FC236}">
                <a16:creationId xmlns:a16="http://schemas.microsoft.com/office/drawing/2014/main" id="{059B9908-925F-5049-309C-F005C7E3B8BD}"/>
              </a:ext>
            </a:extLst>
          </p:cNvPr>
          <p:cNvSpPr>
            <a:spLocks noGrp="1"/>
          </p:cNvSpPr>
          <p:nvPr>
            <p:ph type="body" sz="quarter" idx="28"/>
          </p:nvPr>
        </p:nvSpPr>
        <p:spPr>
          <a:xfrm>
            <a:off x="5271611" y="1469071"/>
            <a:ext cx="5162709" cy="4363695"/>
          </a:xfrm>
        </p:spPr>
        <p:txBody>
          <a:bodyPr/>
          <a:lstStyle/>
          <a:p>
            <a:pPr marL="0" indent="0" algn="just">
              <a:lnSpc>
                <a:spcPct val="150000"/>
              </a:lnSpc>
              <a:buNone/>
            </a:pPr>
            <a:r>
              <a:rPr lang="en-US" sz="1800">
                <a:latin typeface="Times New Roman" panose="02020603050405020304" pitchFamily="18" charset="0"/>
                <a:ea typeface="Times New Roman" panose="02020603050405020304" pitchFamily="18" charset="0"/>
              </a:rPr>
              <a:t>Hệ thống API RESTful đã được xây dựng để xử lý các yêu cầu từ phía người dùng, bao gồm các chức năng cơ bản như đăng ký, đăng nhập, đặt hàng và thanh toán đã được thiết kế hợp lý để lưu trữ thông tin về người dùng, sản phẩm và các giao dịch mua bán. </a:t>
            </a:r>
          </a:p>
          <a:p>
            <a:pPr marL="0" indent="0" algn="just">
              <a:lnSpc>
                <a:spcPct val="150000"/>
              </a:lnSpc>
              <a:buNone/>
            </a:pPr>
            <a:r>
              <a:rPr lang="en-US" sz="1800">
                <a:latin typeface="Times New Roman" panose="02020603050405020304" pitchFamily="18" charset="0"/>
                <a:ea typeface="Times New Roman" panose="02020603050405020304" pitchFamily="18" charset="0"/>
              </a:rPr>
              <a:t>Giao diện người dùng được xây dựng với React.js mang đến trải nghiệm mượt mà và dễ sử dụng, giúp người dùng có thể tìm kiếm và mua hàng một cách thuận tiện.</a:t>
            </a:r>
          </a:p>
        </p:txBody>
      </p:sp>
      <p:sp>
        <p:nvSpPr>
          <p:cNvPr id="8" name="Title 7">
            <a:extLst>
              <a:ext uri="{FF2B5EF4-FFF2-40B4-BE49-F238E27FC236}">
                <a16:creationId xmlns:a16="http://schemas.microsoft.com/office/drawing/2014/main" id="{468362F1-EA1A-5D62-45A4-202056E4BE68}"/>
              </a:ext>
            </a:extLst>
          </p:cNvPr>
          <p:cNvSpPr>
            <a:spLocks noGrp="1"/>
          </p:cNvSpPr>
          <p:nvPr>
            <p:ph type="title"/>
          </p:nvPr>
        </p:nvSpPr>
        <p:spPr>
          <a:xfrm>
            <a:off x="502666" y="707105"/>
            <a:ext cx="3994173" cy="1235995"/>
          </a:xfrm>
        </p:spPr>
        <p:txBody>
          <a:bodyPr/>
          <a:lstStyle/>
          <a:p>
            <a:r>
              <a:rPr lang="en-US">
                <a:latin typeface="Posterama Text Black (Headings)"/>
              </a:rPr>
              <a:t>4. KẾT LUẬN VÀ PHÁT TRIỂN</a:t>
            </a:r>
            <a:endParaRPr lang="en-US"/>
          </a:p>
        </p:txBody>
      </p:sp>
      <p:sp>
        <p:nvSpPr>
          <p:cNvPr id="9" name="Picture Placeholder 8">
            <a:extLst>
              <a:ext uri="{FF2B5EF4-FFF2-40B4-BE49-F238E27FC236}">
                <a16:creationId xmlns:a16="http://schemas.microsoft.com/office/drawing/2014/main" id="{AB1F9B3F-9261-48C2-B059-33B438753C9C}"/>
              </a:ext>
            </a:extLst>
          </p:cNvPr>
          <p:cNvSpPr>
            <a:spLocks noGrp="1"/>
          </p:cNvSpPr>
          <p:nvPr>
            <p:ph type="pic" sz="quarter" idx="36"/>
          </p:nvPr>
        </p:nvSpPr>
        <p:spPr/>
      </p:sp>
      <p:sp>
        <p:nvSpPr>
          <p:cNvPr id="12" name="Slide Number Placeholder 11">
            <a:extLst>
              <a:ext uri="{FF2B5EF4-FFF2-40B4-BE49-F238E27FC236}">
                <a16:creationId xmlns:a16="http://schemas.microsoft.com/office/drawing/2014/main" id="{DE650843-A86C-174A-F123-18BAE98724A5}"/>
              </a:ext>
            </a:extLst>
          </p:cNvPr>
          <p:cNvSpPr>
            <a:spLocks noGrp="1"/>
          </p:cNvSpPr>
          <p:nvPr>
            <p:ph type="sldNum" sz="quarter" idx="40"/>
          </p:nvPr>
        </p:nvSpPr>
        <p:spPr/>
        <p:txBody>
          <a:bodyPr/>
          <a:lstStyle/>
          <a:p>
            <a:fld id="{47FEACEE-25B4-4A2D-B147-27296E36371D}" type="slidenum">
              <a:rPr lang="en-US" altLang="zh-CN" smtClean="0"/>
              <a:pPr/>
              <a:t>16</a:t>
            </a:fld>
            <a:endParaRPr lang="en-US" altLang="zh-CN" dirty="0"/>
          </a:p>
        </p:txBody>
      </p:sp>
    </p:spTree>
    <p:extLst>
      <p:ext uri="{BB962C8B-B14F-4D97-AF65-F5344CB8AC3E}">
        <p14:creationId xmlns:p14="http://schemas.microsoft.com/office/powerpoint/2010/main" val="16680271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9541C-10AE-A712-048A-1501DE9F7A2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D5184C3-29E2-B4D1-BE2E-71F80AB74224}"/>
              </a:ext>
            </a:extLst>
          </p:cNvPr>
          <p:cNvSpPr>
            <a:spLocks noGrp="1"/>
          </p:cNvSpPr>
          <p:nvPr>
            <p:ph type="body" sz="quarter" idx="27"/>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Hướng phát triển</a:t>
            </a:r>
          </a:p>
        </p:txBody>
      </p:sp>
      <p:sp>
        <p:nvSpPr>
          <p:cNvPr id="3" name="Text Placeholder 2">
            <a:extLst>
              <a:ext uri="{FF2B5EF4-FFF2-40B4-BE49-F238E27FC236}">
                <a16:creationId xmlns:a16="http://schemas.microsoft.com/office/drawing/2014/main" id="{94EB5932-8988-864B-B935-008000B8A8B9}"/>
              </a:ext>
            </a:extLst>
          </p:cNvPr>
          <p:cNvSpPr>
            <a:spLocks noGrp="1"/>
          </p:cNvSpPr>
          <p:nvPr>
            <p:ph type="body" sz="quarter" idx="28"/>
          </p:nvPr>
        </p:nvSpPr>
        <p:spPr>
          <a:xfrm>
            <a:off x="5271611" y="1469071"/>
            <a:ext cx="5162709" cy="4363695"/>
          </a:xfrm>
        </p:spPr>
        <p:txBody>
          <a:bodyPr/>
          <a:lstStyle/>
          <a:p>
            <a:pPr algn="just">
              <a:lnSpc>
                <a:spcPct val="150000"/>
              </a:lnSpc>
            </a:pPr>
            <a:r>
              <a:rPr lang="en-US" sz="1800">
                <a:latin typeface="Times New Roman" panose="02020603050405020304" pitchFamily="18" charset="0"/>
                <a:ea typeface="Times New Roman" panose="02020603050405020304" pitchFamily="18" charset="0"/>
              </a:rPr>
              <a:t>Tính năng đánh giá và bình luận tốt h</a:t>
            </a:r>
            <a:r>
              <a:rPr lang="vi-VN" sz="1800">
                <a:latin typeface="Times New Roman" panose="02020603050405020304" pitchFamily="18" charset="0"/>
                <a:ea typeface="Times New Roman" panose="02020603050405020304" pitchFamily="18" charset="0"/>
              </a:rPr>
              <a:t>ơ</a:t>
            </a:r>
            <a:r>
              <a:rPr lang="en-US" sz="1800">
                <a:latin typeface="Times New Roman" panose="02020603050405020304" pitchFamily="18" charset="0"/>
                <a:ea typeface="Times New Roman" panose="02020603050405020304" pitchFamily="18" charset="0"/>
              </a:rPr>
              <a:t>n</a:t>
            </a:r>
          </a:p>
          <a:p>
            <a:pPr algn="just">
              <a:lnSpc>
                <a:spcPct val="150000"/>
              </a:lnSpc>
            </a:pPr>
            <a:r>
              <a:rPr lang="en-US" sz="1800">
                <a:latin typeface="Times New Roman" panose="02020603050405020304" pitchFamily="18" charset="0"/>
                <a:ea typeface="Times New Roman" panose="02020603050405020304" pitchFamily="18" charset="0"/>
              </a:rPr>
              <a:t>Hệ thống khuyến mãi và mã giảm giá</a:t>
            </a:r>
          </a:p>
          <a:p>
            <a:pPr algn="just">
              <a:lnSpc>
                <a:spcPct val="150000"/>
              </a:lnSpc>
            </a:pPr>
            <a:r>
              <a:rPr lang="en-US" sz="1800">
                <a:latin typeface="Times New Roman" panose="02020603050405020304" pitchFamily="18" charset="0"/>
                <a:ea typeface="Times New Roman" panose="02020603050405020304" pitchFamily="18" charset="0"/>
              </a:rPr>
              <a:t>Chế độ thanh toán linh hoạt</a:t>
            </a:r>
          </a:p>
          <a:p>
            <a:pPr algn="just">
              <a:lnSpc>
                <a:spcPct val="150000"/>
              </a:lnSpc>
            </a:pPr>
            <a:r>
              <a:rPr lang="en-US" sz="1800">
                <a:latin typeface="Times New Roman" panose="02020603050405020304" pitchFamily="18" charset="0"/>
                <a:ea typeface="Times New Roman" panose="02020603050405020304" pitchFamily="18" charset="0"/>
              </a:rPr>
              <a:t>Giao diện cho di động</a:t>
            </a:r>
          </a:p>
        </p:txBody>
      </p:sp>
      <p:sp>
        <p:nvSpPr>
          <p:cNvPr id="8" name="Title 7">
            <a:extLst>
              <a:ext uri="{FF2B5EF4-FFF2-40B4-BE49-F238E27FC236}">
                <a16:creationId xmlns:a16="http://schemas.microsoft.com/office/drawing/2014/main" id="{F5CE546F-6D3B-F87D-C773-0FF082635530}"/>
              </a:ext>
            </a:extLst>
          </p:cNvPr>
          <p:cNvSpPr>
            <a:spLocks noGrp="1"/>
          </p:cNvSpPr>
          <p:nvPr>
            <p:ph type="title"/>
          </p:nvPr>
        </p:nvSpPr>
        <p:spPr>
          <a:xfrm>
            <a:off x="502666" y="707105"/>
            <a:ext cx="3994173" cy="1235995"/>
          </a:xfrm>
        </p:spPr>
        <p:txBody>
          <a:bodyPr/>
          <a:lstStyle/>
          <a:p>
            <a:r>
              <a:rPr lang="en-US">
                <a:latin typeface="Posterama Text Black (Headings)"/>
              </a:rPr>
              <a:t>4. KẾT LUẬN VÀ PHÁT TRIỂN</a:t>
            </a:r>
            <a:endParaRPr lang="en-US"/>
          </a:p>
        </p:txBody>
      </p:sp>
      <p:sp>
        <p:nvSpPr>
          <p:cNvPr id="9" name="Picture Placeholder 8">
            <a:extLst>
              <a:ext uri="{FF2B5EF4-FFF2-40B4-BE49-F238E27FC236}">
                <a16:creationId xmlns:a16="http://schemas.microsoft.com/office/drawing/2014/main" id="{1287A18D-A2D6-70AD-0E15-94EE7A292EE8}"/>
              </a:ext>
            </a:extLst>
          </p:cNvPr>
          <p:cNvSpPr>
            <a:spLocks noGrp="1"/>
          </p:cNvSpPr>
          <p:nvPr>
            <p:ph type="pic" sz="quarter" idx="36"/>
          </p:nvPr>
        </p:nvSpPr>
        <p:spPr/>
      </p:sp>
      <p:sp>
        <p:nvSpPr>
          <p:cNvPr id="12" name="Slide Number Placeholder 11">
            <a:extLst>
              <a:ext uri="{FF2B5EF4-FFF2-40B4-BE49-F238E27FC236}">
                <a16:creationId xmlns:a16="http://schemas.microsoft.com/office/drawing/2014/main" id="{2FA092CE-0532-8C12-E5F7-2CB4EBE786EC}"/>
              </a:ext>
            </a:extLst>
          </p:cNvPr>
          <p:cNvSpPr>
            <a:spLocks noGrp="1"/>
          </p:cNvSpPr>
          <p:nvPr>
            <p:ph type="sldNum" sz="quarter" idx="40"/>
          </p:nvPr>
        </p:nvSpPr>
        <p:spPr/>
        <p:txBody>
          <a:bodyPr/>
          <a:lstStyle/>
          <a:p>
            <a:fld id="{47FEACEE-25B4-4A2D-B147-27296E36371D}" type="slidenum">
              <a:rPr lang="en-US" altLang="zh-CN" smtClean="0"/>
              <a:pPr/>
              <a:t>17</a:t>
            </a:fld>
            <a:endParaRPr lang="en-US" altLang="zh-CN" dirty="0"/>
          </a:p>
        </p:txBody>
      </p:sp>
    </p:spTree>
    <p:extLst>
      <p:ext uri="{BB962C8B-B14F-4D97-AF65-F5344CB8AC3E}">
        <p14:creationId xmlns:p14="http://schemas.microsoft.com/office/powerpoint/2010/main" val="929576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6096000" y="3085161"/>
            <a:ext cx="5055699" cy="687683"/>
          </a:xfrm>
        </p:spPr>
        <p:txBody>
          <a:bodyPr/>
          <a:lstStyle/>
          <a:p>
            <a:r>
              <a:rPr lang="en-US" sz="5000"/>
              <a:t>THANK YOU</a:t>
            </a:r>
            <a:endParaRPr lang="en-US" sz="5000" dirty="0"/>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3"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4" cstate="print">
            <a:extLst>
              <a:ext uri="{28A0092B-C50C-407E-A947-70E740481C1C}">
                <a14:useLocalDpi xmlns:a14="http://schemas.microsoft.com/office/drawing/2010/main"/>
              </a:ext>
            </a:extLst>
          </a:blip>
          <a:srcRect/>
          <a:stretch/>
        </p:blipFill>
        <p:spPr>
          <a:xfrm>
            <a:off x="2781843" y="2550231"/>
            <a:ext cx="1465840" cy="1289395"/>
          </a:xfrm>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a:stretch/>
        </p:blipFill>
        <p:spPr/>
      </p:pic>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6"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B5724-DD81-6990-7D94-CA8C916F5E55}"/>
              </a:ext>
            </a:extLst>
          </p:cNvPr>
          <p:cNvSpPr>
            <a:spLocks noGrp="1"/>
          </p:cNvSpPr>
          <p:nvPr>
            <p:ph type="title"/>
          </p:nvPr>
        </p:nvSpPr>
        <p:spPr>
          <a:xfrm>
            <a:off x="1484765" y="1986928"/>
            <a:ext cx="5257793" cy="2057441"/>
          </a:xfrm>
        </p:spPr>
        <p:txBody>
          <a:bodyPr/>
          <a:lstStyle/>
          <a:p>
            <a:r>
              <a:rPr lang="en-US" sz="4000">
                <a:solidFill>
                  <a:srgbClr val="000000"/>
                </a:solidFill>
                <a:latin typeface="Roboto" panose="02000000000000000000" pitchFamily="2" charset="0"/>
                <a:ea typeface="Roboto" panose="02000000000000000000" pitchFamily="2" charset="0"/>
                <a:cs typeface="Roboto" panose="02000000000000000000" pitchFamily="2" charset="0"/>
              </a:rPr>
              <a:t>XÂY DỰNG WEBSITE BÁN ĐỒ CÔNG NGHỆ</a:t>
            </a:r>
            <a:endParaRPr lang="vi-VN" sz="4000" dirty="0">
              <a:latin typeface="Roboto" panose="02000000000000000000" pitchFamily="2" charset="0"/>
              <a:ea typeface="Roboto" panose="02000000000000000000" pitchFamily="2" charset="0"/>
              <a:cs typeface="Roboto" panose="02000000000000000000" pitchFamily="2" charset="0"/>
            </a:endParaRPr>
          </a:p>
        </p:txBody>
      </p:sp>
      <p:sp>
        <p:nvSpPr>
          <p:cNvPr id="3" name="Text Placeholder 2">
            <a:extLst>
              <a:ext uri="{FF2B5EF4-FFF2-40B4-BE49-F238E27FC236}">
                <a16:creationId xmlns:a16="http://schemas.microsoft.com/office/drawing/2014/main" id="{E301D76E-59FD-5F9B-8746-903ADF495825}"/>
              </a:ext>
            </a:extLst>
          </p:cNvPr>
          <p:cNvSpPr>
            <a:spLocks noGrp="1"/>
          </p:cNvSpPr>
          <p:nvPr>
            <p:ph type="body" sz="quarter" idx="28"/>
          </p:nvPr>
        </p:nvSpPr>
        <p:spPr>
          <a:xfrm>
            <a:off x="1592401" y="4205987"/>
            <a:ext cx="3299195" cy="760288"/>
          </a:xfrm>
        </p:spPr>
        <p:txBody>
          <a:bodyPr/>
          <a:lstStyle/>
          <a:p>
            <a:r>
              <a:rPr lang="en-US" dirty="0" err="1">
                <a:latin typeface="Posterama Text Black (Headings)"/>
                <a:cs typeface="Times New Roman" panose="02020603050405020304" pitchFamily="18" charset="0"/>
              </a:rPr>
              <a:t>Sử</a:t>
            </a:r>
            <a:r>
              <a:rPr lang="en-US" dirty="0">
                <a:latin typeface="Posterama Text Black (Headings)"/>
                <a:cs typeface="Times New Roman" panose="02020603050405020304" pitchFamily="18" charset="0"/>
              </a:rPr>
              <a:t> </a:t>
            </a:r>
            <a:r>
              <a:rPr lang="en-US" err="1">
                <a:latin typeface="Posterama Text Black (Headings)"/>
                <a:cs typeface="Times New Roman" panose="02020603050405020304" pitchFamily="18" charset="0"/>
              </a:rPr>
              <a:t>dụng</a:t>
            </a:r>
            <a:r>
              <a:rPr lang="en-US">
                <a:latin typeface="Posterama Text Black (Headings)"/>
                <a:cs typeface="Times New Roman" panose="02020603050405020304" pitchFamily="18" charset="0"/>
              </a:rPr>
              <a:t> ReactJS, NodeJS và MySQL</a:t>
            </a:r>
          </a:p>
          <a:p>
            <a:r>
              <a:rPr lang="en-US">
                <a:latin typeface="Posterama Text Black (Headings)"/>
                <a:cs typeface="Times New Roman" panose="02020603050405020304" pitchFamily="18" charset="0"/>
              </a:rPr>
              <a:t>Sinh viên: Nguyễn Lâm Quốc Bảo</a:t>
            </a:r>
          </a:p>
          <a:p>
            <a:r>
              <a:rPr lang="en-US">
                <a:latin typeface="Posterama Text Black (Headings)"/>
                <a:cs typeface="Times New Roman" panose="02020603050405020304" pitchFamily="18" charset="0"/>
              </a:rPr>
              <a:t>GVHD: VÕ THÀNH C</a:t>
            </a:r>
            <a:endParaRPr lang="en-US" dirty="0">
              <a:latin typeface="Posterama Text Black (Headings)"/>
              <a:cs typeface="Times New Roman" panose="02020603050405020304" pitchFamily="18" charset="0"/>
            </a:endParaRPr>
          </a:p>
        </p:txBody>
      </p:sp>
      <p:pic>
        <p:nvPicPr>
          <p:cNvPr id="8" name="Picture Placeholder 7">
            <a:extLst>
              <a:ext uri="{FF2B5EF4-FFF2-40B4-BE49-F238E27FC236}">
                <a16:creationId xmlns:a16="http://schemas.microsoft.com/office/drawing/2014/main" id="{574F1878-3265-22A5-4926-DD1312FFCDDE}"/>
              </a:ext>
            </a:extLst>
          </p:cNvPr>
          <p:cNvPicPr>
            <a:picLocks noGrp="1" noChangeAspect="1"/>
          </p:cNvPicPr>
          <p:nvPr>
            <p:ph type="pic" sz="quarter" idx="47"/>
          </p:nvPr>
        </p:nvPicPr>
        <p:blipFill>
          <a:blip r:embed="rId2"/>
          <a:srcRect t="6864" b="6864"/>
          <a:stretch>
            <a:fillRect/>
          </a:stretch>
        </p:blipFill>
        <p:spPr/>
      </p:pic>
    </p:spTree>
    <p:extLst>
      <p:ext uri="{BB962C8B-B14F-4D97-AF65-F5344CB8AC3E}">
        <p14:creationId xmlns:p14="http://schemas.microsoft.com/office/powerpoint/2010/main" val="4017958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6C0CA-C3F8-BA76-6A59-E411ECC4785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979EE6F-60BB-B17E-2331-6DCEB189F42E}"/>
              </a:ext>
            </a:extLst>
          </p:cNvPr>
          <p:cNvSpPr>
            <a:spLocks noGrp="1"/>
          </p:cNvSpPr>
          <p:nvPr>
            <p:ph type="sldNum" sz="quarter" idx="12"/>
          </p:nvPr>
        </p:nvSpPr>
        <p:spPr/>
        <p:txBody>
          <a:bodyPr/>
          <a:lstStyle/>
          <a:p>
            <a:fld id="{D5F9BE7B-8C6A-4521-AC0D-F4FAD6600991}" type="slidenum">
              <a:rPr lang="en-US" smtClean="0"/>
              <a:t>3</a:t>
            </a:fld>
            <a:endParaRPr lang="en-US"/>
          </a:p>
        </p:txBody>
      </p:sp>
      <p:sp>
        <p:nvSpPr>
          <p:cNvPr id="8" name="Title 4">
            <a:extLst>
              <a:ext uri="{FF2B5EF4-FFF2-40B4-BE49-F238E27FC236}">
                <a16:creationId xmlns:a16="http://schemas.microsoft.com/office/drawing/2014/main" id="{DD67D020-2B03-BC96-1A68-02D2E1FE6CE5}"/>
              </a:ext>
            </a:extLst>
          </p:cNvPr>
          <p:cNvSpPr txBox="1">
            <a:spLocks/>
          </p:cNvSpPr>
          <p:nvPr/>
        </p:nvSpPr>
        <p:spPr>
          <a:xfrm>
            <a:off x="-386020" y="274955"/>
            <a:ext cx="3612776"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vi-VN" sz="3200">
                <a:latin typeface="Roboto" panose="02000000000000000000" pitchFamily="2" charset="0"/>
                <a:ea typeface="Roboto" panose="02000000000000000000" pitchFamily="2" charset="0"/>
              </a:rPr>
              <a:t>Giới thiệu</a:t>
            </a:r>
          </a:p>
        </p:txBody>
      </p:sp>
      <p:sp>
        <p:nvSpPr>
          <p:cNvPr id="6" name="TextBox 5">
            <a:extLst>
              <a:ext uri="{FF2B5EF4-FFF2-40B4-BE49-F238E27FC236}">
                <a16:creationId xmlns:a16="http://schemas.microsoft.com/office/drawing/2014/main" id="{A1B1FFB8-969A-DA7C-5D99-BA71C2F4A2AC}"/>
              </a:ext>
            </a:extLst>
          </p:cNvPr>
          <p:cNvSpPr txBox="1"/>
          <p:nvPr/>
        </p:nvSpPr>
        <p:spPr>
          <a:xfrm>
            <a:off x="468202" y="918042"/>
            <a:ext cx="5961175" cy="2532553"/>
          </a:xfrm>
          <a:prstGeom prst="rect">
            <a:avLst/>
          </a:prstGeom>
          <a:noFill/>
        </p:spPr>
        <p:txBody>
          <a:bodyPr wrap="square">
            <a:spAutoFit/>
          </a:bodyPr>
          <a:lstStyle/>
          <a:p>
            <a:pPr marL="0" lvl="1">
              <a:lnSpc>
                <a:spcPts val="2448"/>
              </a:lnSpc>
            </a:pPr>
            <a:r>
              <a:rPr lang="vi-VN" sz="1883">
                <a:solidFill>
                  <a:srgbClr val="403B3B"/>
                </a:solidFill>
                <a:latin typeface="Muli"/>
                <a:ea typeface="Muli"/>
                <a:cs typeface="Muli"/>
                <a:sym typeface="Muli"/>
              </a:rPr>
              <a:t>Đề tài tập trung xây dựng một website bán hàng đơn lẻ với quy mô vừa và nhỏ, chủ yếu phục vụ mục đích học tập và trình diễn. Các chức năng chính bao gồm: hiển thị và tìm kiếm sản phẩm, giỏ hàng, đặt hàng, thanh toán đơn giản và trang quản trị cơ bản. Website không đi sâu vào các chức năng nâng cao như phân tích hành vi khách hàng, tích hợp thanh toán quốc tế hay hệ thống vận chuyển phức tạp.</a:t>
            </a:r>
            <a:endParaRPr lang="en-US" sz="1883" dirty="0">
              <a:solidFill>
                <a:srgbClr val="403B3B"/>
              </a:solidFill>
              <a:latin typeface="Muli"/>
              <a:ea typeface="Muli"/>
              <a:cs typeface="Muli"/>
              <a:sym typeface="Muli"/>
            </a:endParaRPr>
          </a:p>
        </p:txBody>
      </p:sp>
      <p:pic>
        <p:nvPicPr>
          <p:cNvPr id="7" name="Picture 6">
            <a:extLst>
              <a:ext uri="{FF2B5EF4-FFF2-40B4-BE49-F238E27FC236}">
                <a16:creationId xmlns:a16="http://schemas.microsoft.com/office/drawing/2014/main" id="{B0008C6E-C740-4D39-8278-C65A43EAD2AF}"/>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975107" y="1236823"/>
            <a:ext cx="3048000" cy="2714625"/>
          </a:xfrm>
          <a:prstGeom prst="rect">
            <a:avLst/>
          </a:prstGeom>
        </p:spPr>
      </p:pic>
      <p:pic>
        <p:nvPicPr>
          <p:cNvPr id="11" name="Picture 10">
            <a:extLst>
              <a:ext uri="{FF2B5EF4-FFF2-40B4-BE49-F238E27FC236}">
                <a16:creationId xmlns:a16="http://schemas.microsoft.com/office/drawing/2014/main" id="{54DF3796-6767-49A6-A3AF-504AEDEFBAB0}"/>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9618217" y="4123678"/>
            <a:ext cx="2250164" cy="1922015"/>
          </a:xfrm>
          <a:prstGeom prst="rect">
            <a:avLst/>
          </a:prstGeom>
        </p:spPr>
      </p:pic>
      <p:pic>
        <p:nvPicPr>
          <p:cNvPr id="16" name="Picture 15">
            <a:extLst>
              <a:ext uri="{FF2B5EF4-FFF2-40B4-BE49-F238E27FC236}">
                <a16:creationId xmlns:a16="http://schemas.microsoft.com/office/drawing/2014/main" id="{2F52D2CC-48B4-42D3-BAEA-0DC8955A0293}"/>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4216894" y="3946615"/>
            <a:ext cx="4021004" cy="2010502"/>
          </a:xfrm>
          <a:prstGeom prst="rect">
            <a:avLst/>
          </a:prstGeom>
        </p:spPr>
      </p:pic>
    </p:spTree>
    <p:extLst>
      <p:ext uri="{BB962C8B-B14F-4D97-AF65-F5344CB8AC3E}">
        <p14:creationId xmlns:p14="http://schemas.microsoft.com/office/powerpoint/2010/main" val="3064008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t>NỘI DUNG</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a:latin typeface="Roboto" panose="02000000000000000000" pitchFamily="2" charset="0"/>
                <a:ea typeface="Roboto" panose="02000000000000000000" pitchFamily="2" charset="0"/>
              </a:rPr>
              <a:t>1.CƠ SỞ LÝ THUYẾT</a:t>
            </a:r>
            <a:endParaRPr lang="en-US" dirty="0">
              <a:latin typeface="Roboto" panose="02000000000000000000" pitchFamily="2" charset="0"/>
              <a:ea typeface="Roboto" panose="02000000000000000000" pitchFamily="2" charset="0"/>
            </a:endParaRP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a:latin typeface="Roboto" panose="02000000000000000000" pitchFamily="2" charset="0"/>
                <a:ea typeface="Roboto" panose="02000000000000000000" pitchFamily="2" charset="0"/>
              </a:rPr>
              <a:t>2. PHÂN TÍCH THIẾT KẾ HỆ THỐNG</a:t>
            </a:r>
            <a:endParaRPr lang="en-US" dirty="0">
              <a:latin typeface="Roboto" panose="02000000000000000000" pitchFamily="2" charset="0"/>
              <a:ea typeface="Roboto" panose="02000000000000000000" pitchFamily="2" charset="0"/>
            </a:endParaRP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a:latin typeface="Roboto" panose="02000000000000000000" pitchFamily="2" charset="0"/>
                <a:ea typeface="Roboto" panose="02000000000000000000" pitchFamily="2" charset="0"/>
              </a:rPr>
              <a:t>3. GIAO DIỆN TIÊU BIỂU</a:t>
            </a:r>
            <a:endParaRPr lang="en-US" dirty="0">
              <a:latin typeface="Roboto" panose="02000000000000000000" pitchFamily="2" charset="0"/>
              <a:ea typeface="Roboto" panose="02000000000000000000" pitchFamily="2" charset="0"/>
            </a:endParaRP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a:latin typeface="Roboto" panose="02000000000000000000" pitchFamily="2" charset="0"/>
                <a:ea typeface="Roboto" panose="02000000000000000000" pitchFamily="2" charset="0"/>
              </a:rPr>
              <a:t>4. KẾT LUẬN VÀ PHÁT TRIỂN</a:t>
            </a:r>
            <a:endParaRPr lang="en-US" dirty="0">
              <a:latin typeface="Roboto" panose="02000000000000000000" pitchFamily="2" charset="0"/>
              <a:ea typeface="Roboto" panose="02000000000000000000" pitchFamily="2" charset="0"/>
            </a:endParaRP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4</a:t>
            </a:fld>
            <a:endParaRPr lang="en-US" altLang="zh-CN" dirty="0"/>
          </a:p>
        </p:txBody>
      </p:sp>
    </p:spTree>
    <p:extLst>
      <p:ext uri="{BB962C8B-B14F-4D97-AF65-F5344CB8AC3E}">
        <p14:creationId xmlns:p14="http://schemas.microsoft.com/office/powerpoint/2010/main" val="2775535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8A3BC-65F6-15EA-B069-ED5FFA1AAA01}"/>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992E6440-47C0-CE61-EE82-0F8937D1AB4E}"/>
              </a:ext>
            </a:extLst>
          </p:cNvPr>
          <p:cNvSpPr>
            <a:spLocks noGrp="1"/>
          </p:cNvSpPr>
          <p:nvPr>
            <p:ph type="title"/>
          </p:nvPr>
        </p:nvSpPr>
        <p:spPr>
          <a:xfrm>
            <a:off x="6096003" y="3065199"/>
            <a:ext cx="4669613" cy="727607"/>
          </a:xfrm>
        </p:spPr>
        <p:txBody>
          <a:bodyPr/>
          <a:lstStyle/>
          <a:p>
            <a:r>
              <a:rPr lang="en-US" sz="3600">
                <a:latin typeface="Roboto" panose="02000000000000000000" pitchFamily="2" charset="0"/>
                <a:ea typeface="Roboto" panose="02000000000000000000" pitchFamily="2" charset="0"/>
                <a:cs typeface="Roboto" panose="02000000000000000000" pitchFamily="2" charset="0"/>
              </a:rPr>
              <a:t>1. CƠ SỞ LÝ THUYẾT</a:t>
            </a:r>
            <a:endParaRPr lang="en-US" sz="3600" dirty="0">
              <a:latin typeface="Roboto" panose="02000000000000000000" pitchFamily="2" charset="0"/>
              <a:ea typeface="Roboto" panose="02000000000000000000" pitchFamily="2" charset="0"/>
              <a:cs typeface="Roboto" panose="02000000000000000000" pitchFamily="2" charset="0"/>
            </a:endParaRPr>
          </a:p>
        </p:txBody>
      </p:sp>
      <p:sp>
        <p:nvSpPr>
          <p:cNvPr id="5" name="Slide Number Placeholder 4">
            <a:extLst>
              <a:ext uri="{FF2B5EF4-FFF2-40B4-BE49-F238E27FC236}">
                <a16:creationId xmlns:a16="http://schemas.microsoft.com/office/drawing/2014/main" id="{5CF448FB-88BC-C189-CC44-587FB976AF93}"/>
              </a:ext>
            </a:extLst>
          </p:cNvPr>
          <p:cNvSpPr>
            <a:spLocks noGrp="1"/>
          </p:cNvSpPr>
          <p:nvPr>
            <p:ph type="sldNum" sz="quarter" idx="31"/>
          </p:nvPr>
        </p:nvSpPr>
        <p:spPr/>
        <p:txBody>
          <a:bodyPr/>
          <a:lstStyle/>
          <a:p>
            <a:fld id="{47FEACEE-25B4-4A2D-B147-27296E36371D}" type="slidenum">
              <a:rPr lang="en-US" altLang="zh-CN" noProof="0" smtClean="0"/>
              <a:pPr/>
              <a:t>5</a:t>
            </a:fld>
            <a:endParaRPr lang="en-US" altLang="zh-CN" noProof="0" dirty="0"/>
          </a:p>
        </p:txBody>
      </p:sp>
      <p:pic>
        <p:nvPicPr>
          <p:cNvPr id="2050" name="Picture 2" descr="NodeJS – Sử dụng Node | Phở Code">
            <a:extLst>
              <a:ext uri="{FF2B5EF4-FFF2-40B4-BE49-F238E27FC236}">
                <a16:creationId xmlns:a16="http://schemas.microsoft.com/office/drawing/2014/main" id="{E4FEBB19-A958-AAEB-D941-4FF51C7179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0687" y="1935303"/>
            <a:ext cx="2259788" cy="225978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eact – Wikipedia tiếng Việt">
            <a:extLst>
              <a:ext uri="{FF2B5EF4-FFF2-40B4-BE49-F238E27FC236}">
                <a16:creationId xmlns:a16="http://schemas.microsoft.com/office/drawing/2014/main" id="{8B6EBC6E-E76D-334C-1B2C-42C99C4448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9902" y="538703"/>
            <a:ext cx="1833601" cy="159013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56AEE5BD-E715-23A2-CB5A-0EC045218D7E}"/>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foregroundMark x1="43650" y1="68863" x2="43650" y2="68863"/>
                        <a14:foregroundMark x1="43550" y1="69341" x2="43550" y2="69341"/>
                      </a14:backgroundRemoval>
                    </a14:imgEffect>
                  </a14:imgLayer>
                </a14:imgProps>
              </a:ext>
            </a:extLst>
          </a:blip>
          <a:stretch>
            <a:fillRect/>
          </a:stretch>
        </p:blipFill>
        <p:spPr>
          <a:xfrm>
            <a:off x="241301" y="3527045"/>
            <a:ext cx="2190175" cy="1146556"/>
          </a:xfrm>
          <a:prstGeom prst="rect">
            <a:avLst/>
          </a:prstGeom>
        </p:spPr>
      </p:pic>
    </p:spTree>
    <p:extLst>
      <p:ext uri="{BB962C8B-B14F-4D97-AF65-F5344CB8AC3E}">
        <p14:creationId xmlns:p14="http://schemas.microsoft.com/office/powerpoint/2010/main" val="23343726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320D864-731B-691E-811E-C09601F953F9}"/>
              </a:ext>
            </a:extLst>
          </p:cNvPr>
          <p:cNvSpPr>
            <a:spLocks noGrp="1"/>
          </p:cNvSpPr>
          <p:nvPr>
            <p:ph type="body" sz="quarter" idx="27"/>
          </p:nvPr>
        </p:nvSpPr>
        <p:spPr>
          <a:xfrm>
            <a:off x="5271612" y="834739"/>
            <a:ext cx="5162709" cy="420683"/>
          </a:xfrm>
        </p:spPr>
        <p:txBody>
          <a:bodyPr/>
          <a:lstStyle/>
          <a:p>
            <a:r>
              <a:rPr lang="en-US">
                <a:latin typeface="Roboto" panose="02000000000000000000" pitchFamily="2" charset="0"/>
                <a:ea typeface="Roboto" panose="02000000000000000000" pitchFamily="2" charset="0"/>
                <a:cs typeface="Roboto" panose="02000000000000000000" pitchFamily="2" charset="0"/>
              </a:rPr>
              <a:t>ReactJS</a:t>
            </a:r>
          </a:p>
        </p:txBody>
      </p:sp>
      <p:sp>
        <p:nvSpPr>
          <p:cNvPr id="3" name="Text Placeholder 2">
            <a:extLst>
              <a:ext uri="{FF2B5EF4-FFF2-40B4-BE49-F238E27FC236}">
                <a16:creationId xmlns:a16="http://schemas.microsoft.com/office/drawing/2014/main" id="{353C3047-E0B7-B3AC-064F-7A32DC3A6991}"/>
              </a:ext>
            </a:extLst>
          </p:cNvPr>
          <p:cNvSpPr>
            <a:spLocks noGrp="1"/>
          </p:cNvSpPr>
          <p:nvPr>
            <p:ph type="body" sz="quarter" idx="28"/>
          </p:nvPr>
        </p:nvSpPr>
        <p:spPr>
          <a:xfrm>
            <a:off x="5271611" y="1278569"/>
            <a:ext cx="5162709" cy="1287016"/>
          </a:xfrm>
        </p:spPr>
        <p:txBody>
          <a:bodyPr/>
          <a:lstStyle/>
          <a:p>
            <a:pPr marL="0" indent="0" algn="just">
              <a:buNone/>
            </a:pPr>
            <a:r>
              <a:rPr lang="vi-VN" sz="1600">
                <a:latin typeface="Roboto" panose="02000000000000000000" pitchFamily="2" charset="0"/>
                <a:ea typeface="Roboto" panose="02000000000000000000" pitchFamily="2" charset="0"/>
                <a:cs typeface="Roboto" panose="02000000000000000000" pitchFamily="2" charset="0"/>
              </a:rPr>
              <a:t>React là một thư viện JavaScript front-end mã nguồn mở và miễn phí để xây dựng giao diện người dùng dựa trên các thành phần UI riêng lẻ. Nó được phát triển và duy trì bởi Meta và cộng đồng các nhà phát triển và công ty cá nhân. </a:t>
            </a:r>
          </a:p>
        </p:txBody>
      </p:sp>
      <p:sp>
        <p:nvSpPr>
          <p:cNvPr id="4" name="Text Placeholder 3">
            <a:extLst>
              <a:ext uri="{FF2B5EF4-FFF2-40B4-BE49-F238E27FC236}">
                <a16:creationId xmlns:a16="http://schemas.microsoft.com/office/drawing/2014/main" id="{F5C7ACB0-BE4F-524C-4680-54651F5A3A56}"/>
              </a:ext>
            </a:extLst>
          </p:cNvPr>
          <p:cNvSpPr>
            <a:spLocks noGrp="1"/>
          </p:cNvSpPr>
          <p:nvPr>
            <p:ph type="body" sz="quarter" idx="29"/>
          </p:nvPr>
        </p:nvSpPr>
        <p:spPr>
          <a:xfrm>
            <a:off x="5271612" y="2565588"/>
            <a:ext cx="5162709" cy="420683"/>
          </a:xfrm>
        </p:spPr>
        <p:txBody>
          <a:bodyPr/>
          <a:lstStyle/>
          <a:p>
            <a:r>
              <a:rPr lang="en-US">
                <a:latin typeface="Roboto" panose="02000000000000000000" pitchFamily="2" charset="0"/>
                <a:ea typeface="Roboto" panose="02000000000000000000" pitchFamily="2" charset="0"/>
                <a:cs typeface="Roboto" panose="02000000000000000000" pitchFamily="2" charset="0"/>
              </a:rPr>
              <a:t>NodeJS</a:t>
            </a:r>
          </a:p>
        </p:txBody>
      </p:sp>
      <p:sp>
        <p:nvSpPr>
          <p:cNvPr id="5" name="Text Placeholder 4">
            <a:extLst>
              <a:ext uri="{FF2B5EF4-FFF2-40B4-BE49-F238E27FC236}">
                <a16:creationId xmlns:a16="http://schemas.microsoft.com/office/drawing/2014/main" id="{16F84460-E6F7-3947-F7E0-BBEC7A6CA915}"/>
              </a:ext>
            </a:extLst>
          </p:cNvPr>
          <p:cNvSpPr>
            <a:spLocks noGrp="1"/>
          </p:cNvSpPr>
          <p:nvPr>
            <p:ph type="body" sz="quarter" idx="31"/>
          </p:nvPr>
        </p:nvSpPr>
        <p:spPr/>
        <p:txBody>
          <a:bodyPr/>
          <a:lstStyle/>
          <a:p>
            <a:r>
              <a:rPr lang="en-US" i="0">
                <a:solidFill>
                  <a:schemeClr val="tx1"/>
                </a:solidFill>
                <a:effectLst/>
                <a:latin typeface="Roboto" panose="02000000000000000000" pitchFamily="2" charset="0"/>
                <a:ea typeface="Roboto" panose="02000000000000000000" pitchFamily="2" charset="0"/>
                <a:cs typeface="Roboto" panose="02000000000000000000" pitchFamily="2" charset="0"/>
              </a:rPr>
              <a:t>Docker</a:t>
            </a:r>
            <a:endParaRPr lang="en-US">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6" name="Text Placeholder 5">
            <a:extLst>
              <a:ext uri="{FF2B5EF4-FFF2-40B4-BE49-F238E27FC236}">
                <a16:creationId xmlns:a16="http://schemas.microsoft.com/office/drawing/2014/main" id="{E3BB00CA-F156-39EA-2D7D-6D0F99DBB98C}"/>
              </a:ext>
            </a:extLst>
          </p:cNvPr>
          <p:cNvSpPr>
            <a:spLocks noGrp="1"/>
          </p:cNvSpPr>
          <p:nvPr>
            <p:ph type="body" sz="quarter" idx="34"/>
          </p:nvPr>
        </p:nvSpPr>
        <p:spPr>
          <a:xfrm>
            <a:off x="5271611" y="3000587"/>
            <a:ext cx="5162709" cy="1573839"/>
          </a:xfrm>
        </p:spPr>
        <p:txBody>
          <a:bodyPr/>
          <a:lstStyle/>
          <a:p>
            <a:pPr marL="0" indent="0" algn="just">
              <a:buNone/>
            </a:pPr>
            <a:r>
              <a:rPr lang="vi-VN" sz="1600">
                <a:latin typeface="Roboto" panose="02000000000000000000" pitchFamily="2" charset="0"/>
                <a:ea typeface="Roboto" panose="02000000000000000000" pitchFamily="2" charset="0"/>
                <a:cs typeface="Roboto" panose="02000000000000000000" pitchFamily="2" charset="0"/>
              </a:rPr>
              <a:t>Node.js là một hệ thống phần mềm được thiết kế để viết các ứng dụng internet có khả năng mở rộng, đặc biệt là máy chủ web. Chương trình được viết bằng JavaScript, sử dụng kỹ thuật điều khiển theo sự kiện, nhập/xuất không đồng bộ để tối thiểu tổng chi phí và tối đa khả năng mở rộng. </a:t>
            </a:r>
          </a:p>
        </p:txBody>
      </p:sp>
      <p:sp>
        <p:nvSpPr>
          <p:cNvPr id="7" name="Text Placeholder 6">
            <a:extLst>
              <a:ext uri="{FF2B5EF4-FFF2-40B4-BE49-F238E27FC236}">
                <a16:creationId xmlns:a16="http://schemas.microsoft.com/office/drawing/2014/main" id="{CCADCB4D-C185-1889-0600-EE3777A5C5D2}"/>
              </a:ext>
            </a:extLst>
          </p:cNvPr>
          <p:cNvSpPr>
            <a:spLocks noGrp="1"/>
          </p:cNvSpPr>
          <p:nvPr>
            <p:ph type="body" sz="quarter" idx="35"/>
          </p:nvPr>
        </p:nvSpPr>
        <p:spPr/>
        <p:txBody>
          <a:bodyPr/>
          <a:lstStyle/>
          <a:p>
            <a:pPr marL="0" indent="0">
              <a:buNone/>
            </a:pPr>
            <a:r>
              <a:rPr lang="vi-VN" sz="1600">
                <a:latin typeface="Roboto" panose="02000000000000000000" pitchFamily="2" charset="0"/>
                <a:ea typeface="Roboto" panose="02000000000000000000" pitchFamily="2" charset="0"/>
                <a:cs typeface="Roboto" panose="02000000000000000000" pitchFamily="2" charset="0"/>
              </a:rPr>
              <a:t>Docker là một dự án mã nguồn mở giúp tự động triển khai các ứng dụng Linux và Windows vào trong các container ảo hóa. Docker cung cấp một lớp trừu tượng và tự động ảo hóa dựa trên Linux. </a:t>
            </a:r>
          </a:p>
        </p:txBody>
      </p:sp>
      <p:sp>
        <p:nvSpPr>
          <p:cNvPr id="8" name="Title 7">
            <a:extLst>
              <a:ext uri="{FF2B5EF4-FFF2-40B4-BE49-F238E27FC236}">
                <a16:creationId xmlns:a16="http://schemas.microsoft.com/office/drawing/2014/main" id="{6A4596F2-078E-3311-77E7-D6E74CD5AC2E}"/>
              </a:ext>
            </a:extLst>
          </p:cNvPr>
          <p:cNvSpPr>
            <a:spLocks noGrp="1"/>
          </p:cNvSpPr>
          <p:nvPr>
            <p:ph type="title"/>
          </p:nvPr>
        </p:nvSpPr>
        <p:spPr/>
        <p:txBody>
          <a:bodyPr/>
          <a:lstStyle/>
          <a:p>
            <a:r>
              <a:rPr lang="en-US">
                <a:latin typeface="Roboto" panose="02000000000000000000" pitchFamily="2" charset="0"/>
                <a:ea typeface="Roboto" panose="02000000000000000000" pitchFamily="2" charset="0"/>
                <a:cs typeface="Roboto" panose="02000000000000000000" pitchFamily="2" charset="0"/>
              </a:rPr>
              <a:t>1. CƠ SỞ LÝ THUYẾT</a:t>
            </a:r>
          </a:p>
        </p:txBody>
      </p:sp>
      <p:pic>
        <p:nvPicPr>
          <p:cNvPr id="14" name="Picture Placeholder 13">
            <a:extLst>
              <a:ext uri="{FF2B5EF4-FFF2-40B4-BE49-F238E27FC236}">
                <a16:creationId xmlns:a16="http://schemas.microsoft.com/office/drawing/2014/main" id="{9B7F175D-5925-6552-9270-BC2D95FCD074}"/>
              </a:ext>
            </a:extLst>
          </p:cNvPr>
          <p:cNvPicPr>
            <a:picLocks noGrp="1" noChangeAspect="1"/>
          </p:cNvPicPr>
          <p:nvPr>
            <p:ph type="pic" sz="quarter" idx="36"/>
          </p:nvPr>
        </p:nvPicPr>
        <p:blipFill>
          <a:blip r:embed="rId2"/>
          <a:srcRect l="5182" r="5182"/>
          <a:stretch>
            <a:fillRect/>
          </a:stretch>
        </p:blipFill>
        <p:spPr>
          <a:xfrm>
            <a:off x="4734172" y="951169"/>
            <a:ext cx="507779" cy="565883"/>
          </a:xfrm>
        </p:spPr>
      </p:pic>
      <p:pic>
        <p:nvPicPr>
          <p:cNvPr id="16" name="Picture Placeholder 15">
            <a:extLst>
              <a:ext uri="{FF2B5EF4-FFF2-40B4-BE49-F238E27FC236}">
                <a16:creationId xmlns:a16="http://schemas.microsoft.com/office/drawing/2014/main" id="{14F7FF1B-0263-0D88-83F6-0C920DD5B18F}"/>
              </a:ext>
            </a:extLst>
          </p:cNvPr>
          <p:cNvPicPr>
            <a:picLocks noGrp="1" noChangeAspect="1"/>
          </p:cNvPicPr>
          <p:nvPr>
            <p:ph type="pic" sz="quarter" idx="37"/>
          </p:nvPr>
        </p:nvPicPr>
        <p:blipFill>
          <a:blip r:embed="rId3"/>
          <a:srcRect l="16792" r="16792"/>
          <a:stretch>
            <a:fillRect/>
          </a:stretch>
        </p:blipFill>
        <p:spPr>
          <a:xfrm>
            <a:off x="4724706" y="2686549"/>
            <a:ext cx="536271" cy="565883"/>
          </a:xfrm>
        </p:spPr>
      </p:pic>
      <p:sp>
        <p:nvSpPr>
          <p:cNvPr id="12" name="Slide Number Placeholder 11">
            <a:extLst>
              <a:ext uri="{FF2B5EF4-FFF2-40B4-BE49-F238E27FC236}">
                <a16:creationId xmlns:a16="http://schemas.microsoft.com/office/drawing/2014/main" id="{B36D777F-FFA5-BE33-39CF-73B2E168C354}"/>
              </a:ext>
            </a:extLst>
          </p:cNvPr>
          <p:cNvSpPr>
            <a:spLocks noGrp="1"/>
          </p:cNvSpPr>
          <p:nvPr>
            <p:ph type="sldNum" sz="quarter" idx="40"/>
          </p:nvPr>
        </p:nvSpPr>
        <p:spPr/>
        <p:txBody>
          <a:bodyPr/>
          <a:lstStyle/>
          <a:p>
            <a:fld id="{47FEACEE-25B4-4A2D-B147-27296E36371D}" type="slidenum">
              <a:rPr lang="en-US" altLang="zh-CN" smtClean="0">
                <a:latin typeface="Roboto" panose="02000000000000000000" pitchFamily="2" charset="0"/>
                <a:ea typeface="Roboto" panose="02000000000000000000" pitchFamily="2" charset="0"/>
                <a:cs typeface="Roboto" panose="02000000000000000000" pitchFamily="2" charset="0"/>
              </a:rPr>
              <a:pPr/>
              <a:t>6</a:t>
            </a:fld>
            <a:endParaRPr lang="en-US" altLang="zh-CN" dirty="0">
              <a:latin typeface="Roboto" panose="02000000000000000000" pitchFamily="2" charset="0"/>
              <a:ea typeface="Roboto" panose="02000000000000000000" pitchFamily="2" charset="0"/>
              <a:cs typeface="Roboto" panose="02000000000000000000" pitchFamily="2" charset="0"/>
            </a:endParaRPr>
          </a:p>
        </p:txBody>
      </p:sp>
      <p:pic>
        <p:nvPicPr>
          <p:cNvPr id="22" name="Picture Placeholder 21">
            <a:extLst>
              <a:ext uri="{FF2B5EF4-FFF2-40B4-BE49-F238E27FC236}">
                <a16:creationId xmlns:a16="http://schemas.microsoft.com/office/drawing/2014/main" id="{615FF39E-3E67-23B9-B956-37F1C22DDAD0}"/>
              </a:ext>
            </a:extLst>
          </p:cNvPr>
          <p:cNvPicPr>
            <a:picLocks noGrp="1" noChangeAspect="1"/>
          </p:cNvPicPr>
          <p:nvPr>
            <p:ph type="pic" sz="quarter" idx="38"/>
          </p:nvPr>
        </p:nvPicPr>
        <p:blipFill>
          <a:blip r:embed="rId4"/>
          <a:srcRect l="25148" r="25148"/>
          <a:stretch>
            <a:fillRect/>
          </a:stretch>
        </p:blipFill>
        <p:spPr/>
      </p:pic>
      <p:pic>
        <p:nvPicPr>
          <p:cNvPr id="3074" name="Picture 2" descr="Docker 1.0 brings container technology to the enterprise | ZDNET">
            <a:extLst>
              <a:ext uri="{FF2B5EF4-FFF2-40B4-BE49-F238E27FC236}">
                <a16:creationId xmlns:a16="http://schemas.microsoft.com/office/drawing/2014/main" id="{477B330C-B4D9-6C69-1F56-9F4DDF5FA9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745866"/>
            <a:ext cx="4692800" cy="307211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Placeholder 15">
            <a:extLst>
              <a:ext uri="{FF2B5EF4-FFF2-40B4-BE49-F238E27FC236}">
                <a16:creationId xmlns:a16="http://schemas.microsoft.com/office/drawing/2014/main" id="{414E67D3-3FD3-0822-FA96-5A27FF42BBF3}"/>
              </a:ext>
            </a:extLst>
          </p:cNvPr>
          <p:cNvPicPr>
            <a:picLocks noChangeAspect="1"/>
          </p:cNvPicPr>
          <p:nvPr/>
        </p:nvPicPr>
        <p:blipFill>
          <a:blip r:embed="rId6"/>
          <a:srcRect l="16792" r="16792"/>
          <a:stretch>
            <a:fillRect/>
          </a:stretch>
        </p:blipFill>
        <p:spPr>
          <a:xfrm>
            <a:off x="2564608" y="4852989"/>
            <a:ext cx="364331" cy="371107"/>
          </a:xfrm>
          <a:prstGeom prst="rect">
            <a:avLst/>
          </a:prstGeom>
        </p:spPr>
      </p:pic>
      <p:pic>
        <p:nvPicPr>
          <p:cNvPr id="24" name="Picture Placeholder 13">
            <a:extLst>
              <a:ext uri="{FF2B5EF4-FFF2-40B4-BE49-F238E27FC236}">
                <a16:creationId xmlns:a16="http://schemas.microsoft.com/office/drawing/2014/main" id="{61530318-1815-39F5-0991-25C14642AAA4}"/>
              </a:ext>
            </a:extLst>
          </p:cNvPr>
          <p:cNvPicPr>
            <a:picLocks noChangeAspect="1"/>
          </p:cNvPicPr>
          <p:nvPr/>
        </p:nvPicPr>
        <p:blipFill>
          <a:blip r:embed="rId2"/>
          <a:srcRect l="5182" r="5182"/>
          <a:stretch>
            <a:fillRect/>
          </a:stretch>
        </p:blipFill>
        <p:spPr>
          <a:xfrm>
            <a:off x="2143126" y="4013844"/>
            <a:ext cx="374649" cy="370833"/>
          </a:xfrm>
          <a:prstGeom prst="rect">
            <a:avLst/>
          </a:prstGeom>
        </p:spPr>
      </p:pic>
      <p:pic>
        <p:nvPicPr>
          <p:cNvPr id="26" name="Picture 25">
            <a:extLst>
              <a:ext uri="{FF2B5EF4-FFF2-40B4-BE49-F238E27FC236}">
                <a16:creationId xmlns:a16="http://schemas.microsoft.com/office/drawing/2014/main" id="{34DDAFE4-2350-E95A-3EE1-21953A6E234D}"/>
              </a:ext>
            </a:extLst>
          </p:cNvPr>
          <p:cNvPicPr>
            <a:picLocks noChangeAspect="1"/>
          </p:cNvPicPr>
          <p:nvPr/>
        </p:nvPicPr>
        <p:blipFill>
          <a:blip r:embed="rId7"/>
          <a:stretch>
            <a:fillRect/>
          </a:stretch>
        </p:blipFill>
        <p:spPr>
          <a:xfrm rot="3099730">
            <a:off x="4187196" y="6137817"/>
            <a:ext cx="369205" cy="370835"/>
          </a:xfrm>
          <a:prstGeom prst="rect">
            <a:avLst/>
          </a:prstGeom>
        </p:spPr>
      </p:pic>
    </p:spTree>
    <p:extLst>
      <p:ext uri="{BB962C8B-B14F-4D97-AF65-F5344CB8AC3E}">
        <p14:creationId xmlns:p14="http://schemas.microsoft.com/office/powerpoint/2010/main" val="3535165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3663CA-BA5A-41E7-1FBE-D38846DFEF75}"/>
              </a:ext>
            </a:extLst>
          </p:cNvPr>
          <p:cNvSpPr>
            <a:spLocks noGrp="1"/>
          </p:cNvSpPr>
          <p:nvPr>
            <p:ph type="title"/>
          </p:nvPr>
        </p:nvSpPr>
        <p:spPr>
          <a:xfrm>
            <a:off x="4521202" y="3092980"/>
            <a:ext cx="7404100" cy="672045"/>
          </a:xfrm>
        </p:spPr>
        <p:txBody>
          <a:bodyPr/>
          <a:lstStyle/>
          <a:p>
            <a:r>
              <a:rPr lang="en-US" sz="3500">
                <a:latin typeface="Roboto" panose="02000000000000000000" pitchFamily="2" charset="0"/>
                <a:ea typeface="Roboto" panose="02000000000000000000" pitchFamily="2" charset="0"/>
                <a:cs typeface="Roboto" panose="02000000000000000000" pitchFamily="2" charset="0"/>
              </a:rPr>
              <a:t>2. PHÂN TÍCH THIẾT KẾ HỆ THỐNG</a:t>
            </a:r>
            <a:endParaRPr lang="en-US" sz="3500" dirty="0">
              <a:latin typeface="Roboto" panose="02000000000000000000" pitchFamily="2" charset="0"/>
              <a:ea typeface="Roboto" panose="02000000000000000000" pitchFamily="2" charset="0"/>
              <a:cs typeface="Roboto" panose="02000000000000000000" pitchFamily="2" charset="0"/>
            </a:endParaRPr>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7</a:t>
            </a:fld>
            <a:endParaRPr lang="en-US" altLang="zh-CN" noProof="0" dirty="0"/>
          </a:p>
        </p:txBody>
      </p:sp>
      <p:pic>
        <p:nvPicPr>
          <p:cNvPr id="4098" name="Picture 2" descr="ERD là gì? Khái niệm và vai trò của sơ đồ thực thể liên kết">
            <a:extLst>
              <a:ext uri="{FF2B5EF4-FFF2-40B4-BE49-F238E27FC236}">
                <a16:creationId xmlns:a16="http://schemas.microsoft.com/office/drawing/2014/main" id="{B0DCB8DA-E12F-E1CB-D9F3-B27B11DB5B8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27292" y1="10703" x2="27292" y2="10703"/>
                        <a14:foregroundMark x1="28958" y1="32109" x2="28958" y2="32109"/>
                        <a14:foregroundMark x1="53958" y1="12266" x2="53958" y2="12266"/>
                        <a14:foregroundMark x1="77135" y1="12031" x2="77135" y2="12031"/>
                        <a14:foregroundMark x1="72604" y1="34609" x2="72604" y2="34609"/>
                        <a14:foregroundMark x1="72083" y1="15234" x2="72083" y2="15234"/>
                        <a14:foregroundMark x1="27969" y1="67109" x2="27969" y2="67109"/>
                        <a14:foregroundMark x1="27292" y1="88516" x2="27292" y2="88516"/>
                      </a14:backgroundRemoval>
                    </a14:imgEffect>
                  </a14:imgLayer>
                </a14:imgProps>
              </a:ext>
              <a:ext uri="{28A0092B-C50C-407E-A947-70E740481C1C}">
                <a14:useLocalDpi xmlns:a14="http://schemas.microsoft.com/office/drawing/2010/main" val="0"/>
              </a:ext>
            </a:extLst>
          </a:blip>
          <a:srcRect/>
          <a:stretch>
            <a:fillRect/>
          </a:stretch>
        </p:blipFill>
        <p:spPr bwMode="auto">
          <a:xfrm>
            <a:off x="881061" y="1955798"/>
            <a:ext cx="3411539" cy="227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559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5B8D4F3-B9F7-FF82-2A55-D24C509EA818}"/>
              </a:ext>
            </a:extLst>
          </p:cNvPr>
          <p:cNvSpPr>
            <a:spLocks noGrp="1"/>
          </p:cNvSpPr>
          <p:nvPr>
            <p:ph type="sldNum" sz="quarter" idx="29"/>
          </p:nvPr>
        </p:nvSpPr>
        <p:spPr/>
        <p:txBody>
          <a:bodyPr/>
          <a:lstStyle/>
          <a:p>
            <a:fld id="{47FEACEE-25B4-4A2D-B147-27296E36371D}" type="slidenum">
              <a:rPr lang="en-US" altLang="zh-CN" smtClean="0"/>
              <a:pPr/>
              <a:t>8</a:t>
            </a:fld>
            <a:endParaRPr lang="en-US" altLang="zh-CN" dirty="0"/>
          </a:p>
        </p:txBody>
      </p:sp>
      <p:pic>
        <p:nvPicPr>
          <p:cNvPr id="4" name="Picture 3">
            <a:extLst>
              <a:ext uri="{FF2B5EF4-FFF2-40B4-BE49-F238E27FC236}">
                <a16:creationId xmlns:a16="http://schemas.microsoft.com/office/drawing/2014/main" id="{4317EBE4-D737-49E4-9CBD-2A69C234A24D}"/>
              </a:ext>
            </a:extLst>
          </p:cNvPr>
          <p:cNvPicPr>
            <a:picLocks noChangeAspect="1"/>
          </p:cNvPicPr>
          <p:nvPr/>
        </p:nvPicPr>
        <p:blipFill>
          <a:blip r:embed="rId2"/>
          <a:stretch>
            <a:fillRect/>
          </a:stretch>
        </p:blipFill>
        <p:spPr>
          <a:xfrm>
            <a:off x="0" y="697814"/>
            <a:ext cx="12192000" cy="5885234"/>
          </a:xfrm>
          <a:prstGeom prst="rect">
            <a:avLst/>
          </a:prstGeom>
        </p:spPr>
      </p:pic>
      <p:sp>
        <p:nvSpPr>
          <p:cNvPr id="2" name="Title 1">
            <a:extLst>
              <a:ext uri="{FF2B5EF4-FFF2-40B4-BE49-F238E27FC236}">
                <a16:creationId xmlns:a16="http://schemas.microsoft.com/office/drawing/2014/main" id="{C432EFEA-BAFD-4968-00DA-D69566C74CE8}"/>
              </a:ext>
            </a:extLst>
          </p:cNvPr>
          <p:cNvSpPr>
            <a:spLocks noGrp="1"/>
          </p:cNvSpPr>
          <p:nvPr>
            <p:ph type="title"/>
          </p:nvPr>
        </p:nvSpPr>
        <p:spPr>
          <a:xfrm>
            <a:off x="219182" y="175439"/>
            <a:ext cx="3022783" cy="794380"/>
          </a:xfrm>
        </p:spPr>
        <p:txBody>
          <a:bodyPr/>
          <a:lstStyle/>
          <a:p>
            <a:r>
              <a:rPr lang="en-US" sz="2200">
                <a:solidFill>
                  <a:schemeClr val="tx1"/>
                </a:solidFill>
                <a:latin typeface="Roboto" panose="02000000000000000000" pitchFamily="2" charset="0"/>
                <a:ea typeface="Roboto" panose="02000000000000000000" pitchFamily="2" charset="0"/>
                <a:cs typeface="Roboto" panose="02000000000000000000" pitchFamily="2" charset="0"/>
              </a:rPr>
              <a:t>MÔ HÌNH THỰC THỂ - MỐI QUAN HỆ ERD</a:t>
            </a:r>
          </a:p>
        </p:txBody>
      </p:sp>
    </p:spTree>
    <p:extLst>
      <p:ext uri="{BB962C8B-B14F-4D97-AF65-F5344CB8AC3E}">
        <p14:creationId xmlns:p14="http://schemas.microsoft.com/office/powerpoint/2010/main" val="2936376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890282-CC8D-14B8-59BB-C36D0D33F288}"/>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9D0723A-262F-21FA-C7EB-1B2EF46557CD}"/>
              </a:ext>
            </a:extLst>
          </p:cNvPr>
          <p:cNvSpPr>
            <a:spLocks noGrp="1"/>
          </p:cNvSpPr>
          <p:nvPr>
            <p:ph type="sldNum" sz="quarter" idx="29"/>
          </p:nvPr>
        </p:nvSpPr>
        <p:spPr/>
        <p:txBody>
          <a:bodyPr/>
          <a:lstStyle/>
          <a:p>
            <a:fld id="{47FEACEE-25B4-4A2D-B147-27296E36371D}" type="slidenum">
              <a:rPr lang="en-US" altLang="zh-CN" smtClean="0"/>
              <a:pPr/>
              <a:t>9</a:t>
            </a:fld>
            <a:endParaRPr lang="en-US" altLang="zh-CN" dirty="0"/>
          </a:p>
        </p:txBody>
      </p:sp>
      <p:sp>
        <p:nvSpPr>
          <p:cNvPr id="2" name="Title 1">
            <a:extLst>
              <a:ext uri="{FF2B5EF4-FFF2-40B4-BE49-F238E27FC236}">
                <a16:creationId xmlns:a16="http://schemas.microsoft.com/office/drawing/2014/main" id="{CDAFA592-0E40-600B-4043-18F37ADA7BE4}"/>
              </a:ext>
            </a:extLst>
          </p:cNvPr>
          <p:cNvSpPr>
            <a:spLocks noGrp="1"/>
          </p:cNvSpPr>
          <p:nvPr>
            <p:ph type="title"/>
          </p:nvPr>
        </p:nvSpPr>
        <p:spPr>
          <a:xfrm>
            <a:off x="219182" y="175439"/>
            <a:ext cx="3022783" cy="794380"/>
          </a:xfrm>
        </p:spPr>
        <p:txBody>
          <a:bodyPr/>
          <a:lstStyle/>
          <a:p>
            <a:r>
              <a:rPr lang="en-US" sz="2200">
                <a:solidFill>
                  <a:schemeClr val="tx1"/>
                </a:solidFill>
                <a:latin typeface="Roboto" panose="02000000000000000000" pitchFamily="2" charset="0"/>
                <a:ea typeface="Roboto" panose="02000000000000000000" pitchFamily="2" charset="0"/>
                <a:cs typeface="Roboto" panose="02000000000000000000" pitchFamily="2" charset="0"/>
              </a:rPr>
              <a:t>Sơ đồ UserCase</a:t>
            </a:r>
          </a:p>
        </p:txBody>
      </p:sp>
      <p:pic>
        <p:nvPicPr>
          <p:cNvPr id="6" name="Picture 5">
            <a:extLst>
              <a:ext uri="{FF2B5EF4-FFF2-40B4-BE49-F238E27FC236}">
                <a16:creationId xmlns:a16="http://schemas.microsoft.com/office/drawing/2014/main" id="{F92156B0-2B88-48CA-8E46-CAB40CE66132}"/>
              </a:ext>
            </a:extLst>
          </p:cNvPr>
          <p:cNvPicPr/>
          <p:nvPr/>
        </p:nvPicPr>
        <p:blipFill>
          <a:blip r:embed="rId2"/>
          <a:stretch>
            <a:fillRect/>
          </a:stretch>
        </p:blipFill>
        <p:spPr>
          <a:xfrm>
            <a:off x="1194219" y="1567353"/>
            <a:ext cx="3713480" cy="3474720"/>
          </a:xfrm>
          <a:prstGeom prst="rect">
            <a:avLst/>
          </a:prstGeom>
        </p:spPr>
      </p:pic>
      <p:pic>
        <p:nvPicPr>
          <p:cNvPr id="7" name="Picture 6">
            <a:extLst>
              <a:ext uri="{FF2B5EF4-FFF2-40B4-BE49-F238E27FC236}">
                <a16:creationId xmlns:a16="http://schemas.microsoft.com/office/drawing/2014/main" id="{D0F94661-1250-4510-95DB-A5DB01E55635}"/>
              </a:ext>
            </a:extLst>
          </p:cNvPr>
          <p:cNvPicPr/>
          <p:nvPr/>
        </p:nvPicPr>
        <p:blipFill>
          <a:blip r:embed="rId3"/>
          <a:stretch>
            <a:fillRect/>
          </a:stretch>
        </p:blipFill>
        <p:spPr>
          <a:xfrm>
            <a:off x="6339297" y="1567353"/>
            <a:ext cx="3952240" cy="3474720"/>
          </a:xfrm>
          <a:prstGeom prst="rect">
            <a:avLst/>
          </a:prstGeom>
        </p:spPr>
      </p:pic>
    </p:spTree>
    <p:extLst>
      <p:ext uri="{BB962C8B-B14F-4D97-AF65-F5344CB8AC3E}">
        <p14:creationId xmlns:p14="http://schemas.microsoft.com/office/powerpoint/2010/main" val="3025484316"/>
      </p:ext>
    </p:extLst>
  </p:cSld>
  <p:clrMapOvr>
    <a:masterClrMapping/>
  </p:clrMapOvr>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1530B71D02ACE43A328C0D9C2A119D0" ma:contentTypeVersion="10" ma:contentTypeDescription="Create a new document." ma:contentTypeScope="" ma:versionID="553e2dd784ab2cb94cda90b2a908bd4a">
  <xsd:schema xmlns:xsd="http://www.w3.org/2001/XMLSchema" xmlns:xs="http://www.w3.org/2001/XMLSchema" xmlns:p="http://schemas.microsoft.com/office/2006/metadata/properties" xmlns:ns3="be8b919e-9569-47f6-bc8c-78b2bf92f632" targetNamespace="http://schemas.microsoft.com/office/2006/metadata/properties" ma:root="true" ma:fieldsID="c88adbe775f43691c6d12f1861cac544" ns3:_="">
    <xsd:import namespace="be8b919e-9569-47f6-bc8c-78b2bf92f632"/>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MediaServiceLocation"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e8b919e-9569-47f6-bc8c-78b2bf92f6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dexed="true" ma:internalName="MediaServiceLocatio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AD9BE2-6B3D-4616-B044-300A8177DEA5}">
  <ds:schemaRef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be8b919e-9569-47f6-bc8c-78b2bf92f632"/>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05448A46-0F98-4A47-883B-D717E65403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e8b919e-9569-47f6-bc8c-78b2bf92f6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5515263-A3DE-4193-B6AA-5C449C94519F}">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976</TotalTime>
  <Words>570</Words>
  <Application>Microsoft Office PowerPoint</Application>
  <PresentationFormat>Widescreen</PresentationFormat>
  <Paragraphs>64</Paragraphs>
  <Slides>18</Slides>
  <Notes>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等线</vt:lpstr>
      <vt:lpstr>Abadi</vt:lpstr>
      <vt:lpstr>Arial</vt:lpstr>
      <vt:lpstr>Calibri</vt:lpstr>
      <vt:lpstr>Muli</vt:lpstr>
      <vt:lpstr>Posterama</vt:lpstr>
      <vt:lpstr>Posterama Text Black</vt:lpstr>
      <vt:lpstr>Posterama Text Black (Headings)</vt:lpstr>
      <vt:lpstr>Posterama Text SemiBold</vt:lpstr>
      <vt:lpstr>Roboto</vt:lpstr>
      <vt:lpstr>Times New Roman</vt:lpstr>
      <vt:lpstr>Custom​​</vt:lpstr>
      <vt:lpstr>KHÓA LUẬN TỐT NGHIỆP NGÀNH CÔNG NGHỆ THÔNG TIN</vt:lpstr>
      <vt:lpstr>XÂY DỰNG WEBSITE BÁN ĐỒ CÔNG NGHỆ</vt:lpstr>
      <vt:lpstr>PowerPoint Presentation</vt:lpstr>
      <vt:lpstr>NỘI DUNG</vt:lpstr>
      <vt:lpstr>1. CƠ SỞ LÝ THUYẾT</vt:lpstr>
      <vt:lpstr>1. CƠ SỞ LÝ THUYẾT</vt:lpstr>
      <vt:lpstr>2. PHÂN TÍCH THIẾT KẾ HỆ THỐNG</vt:lpstr>
      <vt:lpstr>MÔ HÌNH THỰC THỂ - MỐI QUAN HỆ ERD</vt:lpstr>
      <vt:lpstr>Sơ đồ UserCase</vt:lpstr>
      <vt:lpstr>3. XÂY DỰNG WEBSITE</vt:lpstr>
      <vt:lpstr>Trang Chủ</vt:lpstr>
      <vt:lpstr>Trang Tìm kiếm</vt:lpstr>
      <vt:lpstr>Đăng nhập GG/ CapCha/ChatBot</vt:lpstr>
      <vt:lpstr>Trang thống kê</vt:lpstr>
      <vt:lpstr>4. KẾT LUẬN VÀ PHÁT TRIỂN</vt:lpstr>
      <vt:lpstr>4. KẾT LUẬN VÀ PHÁT TRIỂN</vt:lpstr>
      <vt:lpstr>4. KẾT LUẬN VÀ PHÁT TRIỂN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THỰC TẬP ĐỒ ÁN CƠ SỞ NGÀNH  HỌC KỲ 1, NĂM HỌC 2023-2024</dc:title>
  <dc:creator>Ho Hoang Phuc</dc:creator>
  <cp:lastModifiedBy>Nguyễn Lâm Quốc Bảo</cp:lastModifiedBy>
  <cp:revision>73</cp:revision>
  <dcterms:created xsi:type="dcterms:W3CDTF">2024-01-14T03:31:11Z</dcterms:created>
  <dcterms:modified xsi:type="dcterms:W3CDTF">2025-09-04T08:29:18Z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0x01010041530B71D02ACE43A328C0D9C2A119D0</vt:lpwstr>
  </property>
</Properties>
</file>